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81" r:id="rId2"/>
  </p:sldMasterIdLst>
  <p:sldIdLst>
    <p:sldId id="264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Ruuskanen" userId="924520cc-56d7-4d54-9715-3fa6b408d92f" providerId="ADAL" clId="{9CE7F04F-4CC7-491E-BADE-4EB1232A3141}"/>
    <pc:docChg chg="undo custSel modSld">
      <pc:chgData name="Heini Ruuskanen" userId="924520cc-56d7-4d54-9715-3fa6b408d92f" providerId="ADAL" clId="{9CE7F04F-4CC7-491E-BADE-4EB1232A3141}" dt="2023-11-15T13:27:20.957" v="238" actId="20577"/>
      <pc:docMkLst>
        <pc:docMk/>
      </pc:docMkLst>
      <pc:sldChg chg="modSp mod">
        <pc:chgData name="Heini Ruuskanen" userId="924520cc-56d7-4d54-9715-3fa6b408d92f" providerId="ADAL" clId="{9CE7F04F-4CC7-491E-BADE-4EB1232A3141}" dt="2023-11-15T13:23:01.647" v="18" actId="20577"/>
        <pc:sldMkLst>
          <pc:docMk/>
          <pc:sldMk cId="589465202" sldId="264"/>
        </pc:sldMkLst>
        <pc:spChg chg="mod">
          <ac:chgData name="Heini Ruuskanen" userId="924520cc-56d7-4d54-9715-3fa6b408d92f" providerId="ADAL" clId="{9CE7F04F-4CC7-491E-BADE-4EB1232A3141}" dt="2023-11-15T13:23:01.647" v="18" actId="20577"/>
          <ac:spMkLst>
            <pc:docMk/>
            <pc:sldMk cId="589465202" sldId="264"/>
            <ac:spMk id="3" creationId="{DC2362D0-BE10-9E45-C8EF-FBC968EED51F}"/>
          </ac:spMkLst>
        </pc:spChg>
      </pc:sldChg>
      <pc:sldChg chg="modSp mod">
        <pc:chgData name="Heini Ruuskanen" userId="924520cc-56d7-4d54-9715-3fa6b408d92f" providerId="ADAL" clId="{9CE7F04F-4CC7-491E-BADE-4EB1232A3141}" dt="2023-11-15T13:25:22.503" v="176" actId="20577"/>
        <pc:sldMkLst>
          <pc:docMk/>
          <pc:sldMk cId="2590927559" sldId="279"/>
        </pc:sldMkLst>
        <pc:spChg chg="mod">
          <ac:chgData name="Heini Ruuskanen" userId="924520cc-56d7-4d54-9715-3fa6b408d92f" providerId="ADAL" clId="{9CE7F04F-4CC7-491E-BADE-4EB1232A3141}" dt="2023-11-15T13:24:12.164" v="23"/>
          <ac:spMkLst>
            <pc:docMk/>
            <pc:sldMk cId="2590927559" sldId="279"/>
            <ac:spMk id="4" creationId="{8FD9B5B8-4343-CF7B-F642-7D50A2544753}"/>
          </ac:spMkLst>
        </pc:spChg>
        <pc:spChg chg="mod">
          <ac:chgData name="Heini Ruuskanen" userId="924520cc-56d7-4d54-9715-3fa6b408d92f" providerId="ADAL" clId="{9CE7F04F-4CC7-491E-BADE-4EB1232A3141}" dt="2023-11-15T13:25:22.503" v="176" actId="20577"/>
          <ac:spMkLst>
            <pc:docMk/>
            <pc:sldMk cId="2590927559" sldId="279"/>
            <ac:spMk id="6" creationId="{ED3CB7F5-AB81-3C2A-8D1D-17153A652F02}"/>
          </ac:spMkLst>
        </pc:spChg>
      </pc:sldChg>
      <pc:sldChg chg="modSp mod">
        <pc:chgData name="Heini Ruuskanen" userId="924520cc-56d7-4d54-9715-3fa6b408d92f" providerId="ADAL" clId="{9CE7F04F-4CC7-491E-BADE-4EB1232A3141}" dt="2023-11-15T13:26:41.316" v="216" actId="20577"/>
        <pc:sldMkLst>
          <pc:docMk/>
          <pc:sldMk cId="1138317922" sldId="280"/>
        </pc:sldMkLst>
        <pc:spChg chg="mod">
          <ac:chgData name="Heini Ruuskanen" userId="924520cc-56d7-4d54-9715-3fa6b408d92f" providerId="ADAL" clId="{9CE7F04F-4CC7-491E-BADE-4EB1232A3141}" dt="2023-11-15T13:26:05.518" v="196" actId="20577"/>
          <ac:spMkLst>
            <pc:docMk/>
            <pc:sldMk cId="1138317922" sldId="280"/>
            <ac:spMk id="4" creationId="{06F3007E-7F89-B9AB-D700-D5F9728A2CCC}"/>
          </ac:spMkLst>
        </pc:spChg>
        <pc:spChg chg="mod">
          <ac:chgData name="Heini Ruuskanen" userId="924520cc-56d7-4d54-9715-3fa6b408d92f" providerId="ADAL" clId="{9CE7F04F-4CC7-491E-BADE-4EB1232A3141}" dt="2023-11-15T13:26:41.316" v="216" actId="20577"/>
          <ac:spMkLst>
            <pc:docMk/>
            <pc:sldMk cId="1138317922" sldId="280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9CE7F04F-4CC7-491E-BADE-4EB1232A3141}" dt="2023-11-15T13:27:20.957" v="238" actId="20577"/>
        <pc:sldMkLst>
          <pc:docMk/>
          <pc:sldMk cId="2040078394" sldId="281"/>
        </pc:sldMkLst>
        <pc:spChg chg="mod">
          <ac:chgData name="Heini Ruuskanen" userId="924520cc-56d7-4d54-9715-3fa6b408d92f" providerId="ADAL" clId="{9CE7F04F-4CC7-491E-BADE-4EB1232A3141}" dt="2023-11-15T13:27:20.957" v="238" actId="20577"/>
          <ac:spMkLst>
            <pc:docMk/>
            <pc:sldMk cId="2040078394" sldId="281"/>
            <ac:spMk id="4" creationId="{06F3007E-7F89-B9AB-D700-D5F9728A2C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5B61DD1F-33DE-4154-B6DB-B19732ACD53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189720-8742-4253-9886-570EA4A1B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7773" y="1403509"/>
            <a:ext cx="4212454" cy="1814679"/>
          </a:xfrm>
          <a:prstGeom prst="rect">
            <a:avLst/>
          </a:prstGeom>
        </p:spPr>
      </p:pic>
      <p:pic>
        <p:nvPicPr>
          <p:cNvPr id="4" name="Kuva 3" descr="Kuva, joka sisältää kohteen ulko, puu, vesi, taivas&#10;&#10;Kuvaus luotu automaattisesti">
            <a:extLst>
              <a:ext uri="{FF2B5EF4-FFF2-40B4-BE49-F238E27FC236}">
                <a16:creationId xmlns:a16="http://schemas.microsoft.com/office/drawing/2014/main" id="{A063FD25-DFD5-4351-85E4-761647BF5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5443" y="2466969"/>
            <a:ext cx="4701179" cy="32113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444" y="925677"/>
            <a:ext cx="4701178" cy="1435557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FF4D7C8-4F94-4215-8879-C81966FAA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09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6E3D8E5-586C-14C2-F9E6-F8760C638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ED8723E-F8C9-8FA5-7081-A01842F0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127748C-E130-47E3-8763-D9BEFDCCC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9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568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76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7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6E7E-949A-B079-6AA3-B373B600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D2B109-1E2A-C470-AF25-ACE24754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DCBF8-E99F-667C-6A39-9B01879C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CCB11-C389-5A2C-BE92-E6347DAE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51C20-973C-62BD-8B47-0DEC1DE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7BC6-1C79-779F-C8F4-BCFE188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817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8D617-4497-008A-5121-0EA8611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ECF17-7C62-81BB-3E30-85A76919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E04540-316D-A88E-AD83-91BB17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9024C7-E5B0-1DA5-B7BF-5C05BDC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705F2-8410-BAA4-4BEA-34394C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2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0F080-40DD-03FF-514C-2254438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04E61-DB61-8FB9-1163-7EAD6085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F06A1-4391-520B-125A-FD4A7A86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C2F50-3029-88BD-5D55-54BED850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CA9880-D75F-A007-216C-956E92D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9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EAF95-3261-69FB-8F1A-E037E0E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22A119-D2F4-6B28-B9E4-3255EB03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D75985-E4B7-1DD4-AB4E-30A5632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35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53C31B-345A-CF00-7CEC-751D960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2D5CD8-02CF-0E08-B075-47AF731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E7836-E2EA-2FD9-4DB4-E2FF3FC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18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5338B-8778-D1D4-CB22-711BD97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2937CF-4C39-BD54-52FA-E250528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6D735-74D4-0E43-3919-11F269F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352860-0FA2-ED0E-0E53-1E50A23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60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62DB78-5FB4-5D3F-AA42-F9346FD5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F5852D-1F9D-5076-7562-65F6554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CDE144-6B6C-9DFC-4903-358539C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7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5569C-5DD7-2A11-BACF-37FA940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73677-19D3-0B81-579E-0806B622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86E1C6-706E-BE99-9B66-E93E1C0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FDFBF3-1AEF-D2C3-78E0-5F3F306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91692-343C-88B0-4AB5-D7894B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AE2502-499B-3FE7-D6E2-656FC2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45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A8A-970F-FBA6-7362-5765A10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00E46-D061-E477-BE2F-60F46EE1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BB6E3-DFD3-96B4-8543-C0EF6E13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1E9208-DC47-F32B-C2BF-46E1946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F5F928-75B8-2164-C65D-721A62C1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6C7D63-4713-ADA5-2FB5-9DEE4C2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B788-298F-5D1E-5039-7A5E7B2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5FDF11-7341-6E14-9EB8-40523406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40DE-B165-9B2E-1715-805D4B4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B933F-8BA7-20D5-29AD-5533DCE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137606-6D78-1A5C-EF24-F1788EB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6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1BDD77-770C-A2F5-6A3E-91F8FF93D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F5392-1BC8-3373-E7EE-863D9813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706D7-43CD-CFC1-3A9B-10EB9E1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EF2189-4584-26A5-8943-DC04509D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AAAD1-7072-ED71-D12F-5971FB5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4C280B-1EB8-441E-86DB-3EAFC017D0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0282" y="1346759"/>
            <a:ext cx="4407437" cy="1997549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17710971-E302-4C82-B529-82D1800FBAF4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D770B-AEAE-4AE4-B3B3-0B3716A7BC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si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465AD00-9BBA-4DA7-8904-587160C1BD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2524401-784D-4BE2-9C7A-87A842E17FE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2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A60630D-4ABF-445D-8266-8CD1A997A75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FD0D13E-AD49-47BC-94FF-E02169C09E2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53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9EF2658-8F02-4E36-8299-9DB7B699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E629A3-3CB4-4CDE-AF76-A0884D0C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0683"/>
            <a:ext cx="5562600" cy="3240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3"/>
            <a:ext cx="5562600" cy="1400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9A54202-A643-4CC2-9C50-C197931A61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48041" y="890953"/>
            <a:ext cx="4605759" cy="47806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959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3DC7A4-C042-43EC-8E84-BCBF6F6E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929"/>
            <a:ext cx="10515600" cy="9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4CB56-A3ED-4636-9013-799C7F6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7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9" r:id="rId3"/>
    <p:sldLayoutId id="2147483678" r:id="rId4"/>
    <p:sldLayoutId id="2147483674" r:id="rId5"/>
    <p:sldLayoutId id="2147483650" r:id="rId6"/>
    <p:sldLayoutId id="2147483654" r:id="rId7"/>
    <p:sldLayoutId id="2147483677" r:id="rId8"/>
    <p:sldLayoutId id="2147483676" r:id="rId9"/>
    <p:sldLayoutId id="2147483675" r:id="rId10"/>
    <p:sldLayoutId id="2147483694" r:id="rId11"/>
    <p:sldLayoutId id="2147483693" r:id="rId12"/>
    <p:sldLayoutId id="2147483666" r:id="rId13"/>
    <p:sldLayoutId id="2147483660" r:id="rId14"/>
    <p:sldLayoutId id="2147483668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71D5744-BAE2-0487-6FAA-8A594DB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C2D0C-B52B-2B45-21DE-40A606D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B0F9-7C95-AE0A-736C-9A5CB79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73F-4EF1-412D-AC94-7813E36FA87B}" type="datetimeFigureOut">
              <a:rPr lang="fi-FI" smtClean="0"/>
              <a:t>15.11.2023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7D0CCF-8A1C-D6FE-6FD0-906CB0A4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DBBD-091B-AE4D-3A6E-FA7FAC4B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4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CD070-D7C0-4D54-8985-55AB8F15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58900"/>
            <a:ext cx="9144000" cy="2387600"/>
          </a:xfrm>
        </p:spPr>
        <p:txBody>
          <a:bodyPr/>
          <a:lstStyle/>
          <a:p>
            <a:r>
              <a:rPr lang="fi-FI" dirty="0"/>
              <a:t>Lapsivaikutusten arviointi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2362D0-BE10-9E45-C8EF-FBC968EED51F}"/>
              </a:ext>
            </a:extLst>
          </p:cNvPr>
          <p:cNvSpPr txBox="1"/>
          <p:nvPr/>
        </p:nvSpPr>
        <p:spPr>
          <a:xfrm>
            <a:off x="1514475" y="3629025"/>
            <a:ext cx="9172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Talousohjelma 2024 – 2027</a:t>
            </a:r>
          </a:p>
          <a:p>
            <a:pPr algn="ctr"/>
            <a:r>
              <a:rPr lang="fi-FI" dirty="0"/>
              <a:t>Kyläkoulut / Länkipohja</a:t>
            </a:r>
          </a:p>
          <a:p>
            <a:pPr algn="ctr"/>
            <a:endParaRPr lang="fi-FI" b="1" dirty="0"/>
          </a:p>
          <a:p>
            <a:endParaRPr lang="fi-FI" sz="1800" i="1" dirty="0">
              <a:cs typeface="Calibri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4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E942-0976-6242-6336-1D4909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Millaisia vaikutuksia toteutusvaihtoehdolla on lapsiin?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B597B-177A-7C40-6121-DF91A3AD2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9B5B8-4343-CF7B-F642-7D50A254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Lapsille tuttu turvallinen oppimisympäristö kohtuullisen lähellä jatkuu. Tutut aikuiset ja tutut käytänteet luovat turvallisen oppimisympäristön, jossa rauhallista ja keskittymistä helpottava opiskelumahdollisuus. </a:t>
            </a:r>
          </a:p>
          <a:p>
            <a:r>
              <a:rPr lang="fi-FI" sz="1800" dirty="0">
                <a:cs typeface="Calibri"/>
              </a:rPr>
              <a:t>Pienessä koulussa oppilas huomataan helposti. Saa nopeasti apua ja yksilöllistä.</a:t>
            </a:r>
          </a:p>
          <a:p>
            <a:r>
              <a:rPr lang="fi-FI" sz="1800" dirty="0">
                <a:cs typeface="Calibri"/>
              </a:rPr>
              <a:t>Oppilasta vaivaaviin asioihin päästään nopeasti kiinni ja niitä on helppo seurata.</a:t>
            </a:r>
          </a:p>
          <a:p>
            <a:r>
              <a:rPr lang="fi-FI" sz="1800" dirty="0">
                <a:cs typeface="Calibri"/>
              </a:rPr>
              <a:t>Vihreän lipun koulun toiminta jatkuu.</a:t>
            </a:r>
          </a:p>
          <a:p>
            <a:endParaRPr lang="fi-FI" sz="1800" dirty="0">
              <a:cs typeface="Calibri"/>
            </a:endParaRP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D4695A-341B-C809-5BB5-7B881FB1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7690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3CB7F5-AB81-3C2A-8D1D-17153A65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Kokonaisuutena tarkasteltuna lapsen kuljetuksiin käytettävä aika kasvaa. </a:t>
            </a:r>
          </a:p>
          <a:p>
            <a:r>
              <a:rPr lang="fi-FI" sz="1800" dirty="0">
                <a:cs typeface="Calibri"/>
              </a:rPr>
              <a:t>Pitkä koulupäivä, läksyt ja esim. iltaharrasteet. Kokonaisuudesta muodostuu lapselle hyvin raskas. </a:t>
            </a:r>
          </a:p>
          <a:p>
            <a:r>
              <a:rPr lang="fi-FI" sz="1800" dirty="0">
                <a:cs typeface="Calibri"/>
              </a:rPr>
              <a:t>Positiivisena asiana on että lapsi tutustuu useampiin ihmisiin ja voi saada uusia kavereita.</a:t>
            </a: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90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tässä vaihtoehdossa voidaan tukea lapsen kasvua ja kehittymistä parhaalla mahdollisella tavalla?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>
                <a:cs typeface="Calibri"/>
              </a:rPr>
              <a:t>Jokainen lapsi tulee huomatuksi ja hyväksytyksi omana itsenään.</a:t>
            </a:r>
          </a:p>
          <a:p>
            <a:r>
              <a:rPr lang="fi-FI" sz="1800" dirty="0">
                <a:cs typeface="Calibri"/>
              </a:rPr>
              <a:t>Aikuisten oppilaantuntemus on hyvä jo alkuvaiheessa.</a:t>
            </a:r>
          </a:p>
          <a:p>
            <a:r>
              <a:rPr lang="fi-FI" sz="1800" dirty="0">
                <a:cs typeface="Calibri"/>
              </a:rPr>
              <a:t>Kodin ja koulun välinen yhteistyö on sujuvaa ja vanhemmillekin tuttua.</a:t>
            </a:r>
          </a:p>
          <a:p>
            <a:r>
              <a:rPr lang="fi-FI" sz="1800" dirty="0">
                <a:cs typeface="Calibri"/>
              </a:rPr>
              <a:t>Koko kylä kasvattaa – kaikki tuntevat toisensa – havainnot ovat nopeita ja nopeasti saavutettavissa ja vaikuttavuus nopeaa – pystyy nopeasti puuttumaan, jos kasvu lähtee "väärään suuntaan”.</a:t>
            </a:r>
          </a:p>
          <a:p>
            <a:r>
              <a:rPr lang="fi-FI" sz="1800" dirty="0">
                <a:cs typeface="Calibri"/>
              </a:rPr>
              <a:t>Länkipohjan koululla on vahva yhteisöllisyys, viihtyisä, turvallinen ilmapiiri. Jokainen kokee kuuluvansa joukkoon =&gt; vaikuttaa myönteisesti itsetuntoon.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29275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>
                <a:cs typeface="Calibri"/>
              </a:rPr>
              <a:t>Oppilaalle tulee useampia aikuiskontakteja.</a:t>
            </a:r>
          </a:p>
          <a:p>
            <a:r>
              <a:rPr lang="fi-FI" sz="1800" dirty="0">
                <a:cs typeface="Calibri"/>
              </a:rPr>
              <a:t>Oppilastuntemus ja havaintoherkkyys muutoksille muuttuu.</a:t>
            </a:r>
          </a:p>
          <a:p>
            <a:r>
              <a:rPr lang="fi-FI" sz="1800" dirty="0">
                <a:cs typeface="Calibri"/>
              </a:rPr>
              <a:t>Oppilashuollolliset henkilöt, kuten kuraattori, terveydenhoitaja, psykologi ovat paremmin saatavilla.</a:t>
            </a:r>
          </a:p>
          <a:p>
            <a:r>
              <a:rPr lang="fi-FI" sz="1800" dirty="0">
                <a:cs typeface="Calibri"/>
              </a:rPr>
              <a:t>Koulupäivä pitenee.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38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voidaan tukea lapsen oppimista ja koulunkäyntiä?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600" dirty="0">
                <a:cs typeface="Calibri"/>
              </a:rPr>
              <a:t>Opetus on yksilöllistä, mahdollisuus saada henkilökohtaista palautetta ja ohjausta.</a:t>
            </a:r>
          </a:p>
          <a:p>
            <a:r>
              <a:rPr lang="fi-FI" sz="1600" dirty="0">
                <a:cs typeface="Calibri"/>
              </a:rPr>
              <a:t>Hyvä puuttua oppimisen haasteisiin.</a:t>
            </a:r>
          </a:p>
          <a:p>
            <a:r>
              <a:rPr lang="fi-FI" sz="1600" dirty="0">
                <a:cs typeface="Calibri"/>
              </a:rPr>
              <a:t>Isommat oppilaat ovat luontevasti pienempien esimerkkeinä ja tukena – polku varhaiskasvatuksesta perusopetukseen on luontevaa ja lapsille turvallisen tuntuista. Varhaiskasvatus ja koulu ovat samassa rakennuksessa.</a:t>
            </a:r>
          </a:p>
          <a:p>
            <a:r>
              <a:rPr lang="fi-FI" sz="1600" dirty="0">
                <a:cs typeface="Calibri"/>
              </a:rPr>
              <a:t>Kyläkoulu voi toimia myös vaihtoehtokouluna, kun esim. pelokkuuden, arkuuden ja syrjäytymisuhan takia lapsi hyötyy pienestä kouluyhteisöstä. </a:t>
            </a:r>
          </a:p>
          <a:p>
            <a:r>
              <a:rPr lang="fi-FI" sz="1600">
                <a:cs typeface="Calibri"/>
              </a:rPr>
              <a:t>Länkipohjan koululla </a:t>
            </a:r>
            <a:r>
              <a:rPr lang="fi-FI" sz="1600" dirty="0">
                <a:cs typeface="Calibri"/>
              </a:rPr>
              <a:t>on hyvä työrauha.</a:t>
            </a:r>
          </a:p>
          <a:p>
            <a:r>
              <a:rPr lang="fi-FI" sz="1600" dirty="0">
                <a:cs typeface="Calibri"/>
              </a:rPr>
              <a:t>Oppilaat oppivat työskentelemään eri-ikäisten lasten kanssa (yhdysluokka, välitunnit) -&gt; Tämä kehittää lasten sosiaalisia taitoja, yhteistyötaitoja ja kunnioitusta sekä monipuolistaa kaverisuhteita.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14975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14974" cy="4286250"/>
          </a:xfrm>
          <a:noFill/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Ei ole yhdysluokkaopetusta.</a:t>
            </a:r>
          </a:p>
          <a:p>
            <a:r>
              <a:rPr lang="fi-FI" sz="1800" dirty="0">
                <a:cs typeface="Calibri"/>
              </a:rPr>
              <a:t>Erityisopetuksen, oppilashuollon ja opetuksen tuen resurssivaihtoehtoja on enemmän.</a:t>
            </a:r>
          </a:p>
        </p:txBody>
      </p:sp>
    </p:spTree>
    <p:extLst>
      <p:ext uri="{BB962C8B-B14F-4D97-AF65-F5344CB8AC3E}">
        <p14:creationId xmlns:p14="http://schemas.microsoft.com/office/powerpoint/2010/main" val="20400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käy kasvatuksen, opetuksen ja ohjauksen toteutukselle ja laadulle sekä oppimisen tuelle?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Vuorokurssiopetus on haasteellinen, kun kouluun tulee uusi oppilas.</a:t>
            </a:r>
          </a:p>
          <a:p>
            <a:r>
              <a:rPr lang="fi-FI" sz="1800" dirty="0">
                <a:cs typeface="Calibri"/>
              </a:rPr>
              <a:t>Opetuksen laadussa ei ole eroa.</a:t>
            </a:r>
          </a:p>
          <a:p>
            <a:r>
              <a:rPr lang="fi-FI" sz="1800" dirty="0">
                <a:cs typeface="Calibri"/>
              </a:rPr>
              <a:t>Joitakin </a:t>
            </a:r>
            <a:r>
              <a:rPr lang="fi-FI" sz="1800" dirty="0" err="1">
                <a:cs typeface="Calibri"/>
              </a:rPr>
              <a:t>fasiliteetteja</a:t>
            </a:r>
            <a:r>
              <a:rPr lang="fi-FI" sz="1800" dirty="0">
                <a:cs typeface="Calibri"/>
              </a:rPr>
              <a:t> / välineistöä puuttuu verrattuna isoon kouluun.</a:t>
            </a:r>
          </a:p>
          <a:p>
            <a:r>
              <a:rPr lang="fi-FI" sz="1800" dirty="0">
                <a:cs typeface="Calibri"/>
              </a:rPr>
              <a:t>Oppimisen tukeen koulun jatkuminen ei vaikuta.</a:t>
            </a:r>
          </a:p>
          <a:p>
            <a:r>
              <a:rPr lang="fi-FI" sz="1800" dirty="0">
                <a:cs typeface="Calibri"/>
              </a:rPr>
              <a:t>Huoltajien tyytyväisyys koulun opetuksen ja ohjauksen laatuun.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vuorokurssiongelmaa oppilasmuutoksissa.</a:t>
            </a:r>
          </a:p>
          <a:p>
            <a:r>
              <a:rPr lang="fi-FI" sz="1800" dirty="0">
                <a:cs typeface="Calibri"/>
              </a:rPr>
              <a:t>Liikuntatilat ja koulun lähiliikuntapaikat on vastaanottavassa koulussa hyvä.</a:t>
            </a:r>
          </a:p>
          <a:p>
            <a:r>
              <a:rPr lang="fi-FI" sz="1800" dirty="0">
                <a:cs typeface="Calibri"/>
              </a:rPr>
              <a:t>Aineluokat ja opetusvälineistö on vastaanottavassa koulussa monipuolista.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602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vaihtoehdolla vaikutuksia lasten ja nuorten kasvun ja kehityksen yksilölliseen tukemiseen </a:t>
            </a:r>
            <a:r>
              <a:rPr lang="fi-FI" sz="2000" dirty="0"/>
              <a:t>(LOS: syrjimättömyys, 2. artikla; lasten oikeus kehittymiseen, 6 artikla; lapsen koulutuksen päämäärät, 29 artikla)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Kyläkoulun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Pienen kyläkoulun etu on nimenomaan yksilön huomaamisessa ja tukemisessa kasvun ja kehityksen osalta.</a:t>
            </a:r>
          </a:p>
          <a:p>
            <a:r>
              <a:rPr lang="fi-FI" sz="1800" dirty="0">
                <a:cs typeface="Calibri"/>
              </a:rPr>
              <a:t>Kiusaamiseen on hyvät mahdollisuudet puuttua.</a:t>
            </a:r>
          </a:p>
          <a:p>
            <a:r>
              <a:rPr lang="fi-FI" sz="1800" dirty="0">
                <a:cs typeface="Calibri"/>
              </a:rPr>
              <a:t>Lapset ja heidän toiveensa tulevat kuulluksi.</a:t>
            </a:r>
          </a:p>
          <a:p>
            <a:r>
              <a:rPr lang="fi-FI" sz="1800" dirty="0">
                <a:cs typeface="Calibri"/>
              </a:rPr>
              <a:t>Lapsen suurin tarve on turvallisuus. Jokainen pystyy turvallisesti kehittymään omana itsenään.</a:t>
            </a:r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Kyläkoulun toiminta päättyy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Yksilöllisen kehityksen tukemiseen yhtäläiset mahdollisuudet.</a:t>
            </a:r>
          </a:p>
          <a:p>
            <a:r>
              <a:rPr lang="fi-FI" sz="1800" dirty="0">
                <a:ea typeface="Calibri"/>
                <a:cs typeface="Calibri"/>
              </a:rPr>
              <a:t>Yhdenvertaiset harrastusmahdollisuudet paikasta riippumatta, mahdollisuus jäädä  harrasteisiin heti koulun jälkeen.</a:t>
            </a:r>
          </a:p>
          <a:p>
            <a:r>
              <a:rPr lang="fi-FI" sz="1800" dirty="0">
                <a:cs typeface="Calibri"/>
              </a:rPr>
              <a:t>Ei samaa mahdollisuutta iltaharrastuksiin. </a:t>
            </a:r>
            <a:endParaRPr lang="fi-FI" sz="1800" dirty="0">
              <a:ea typeface="Calibri"/>
              <a:cs typeface="Calibri"/>
            </a:endParaRPr>
          </a:p>
          <a:p>
            <a:r>
              <a:rPr lang="fi-FI" sz="1800" dirty="0">
                <a:cs typeface="Calibri"/>
              </a:rPr>
              <a:t>Lapsen oikeus lepoon, leikkiin ja vapaa-aikaan lyhenee.</a:t>
            </a:r>
            <a:endParaRPr lang="fi-FI" sz="1800" dirty="0">
              <a:ea typeface="Calibri"/>
              <a:cs typeface="Calibri"/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41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JÄMSÄ_teema">
  <a:themeElements>
    <a:clrScheme name="JÄMSÄ">
      <a:dk1>
        <a:srgbClr val="DC0781"/>
      </a:dk1>
      <a:lt1>
        <a:srgbClr val="FFFFFF"/>
      </a:lt1>
      <a:dk2>
        <a:srgbClr val="331F8F"/>
      </a:dk2>
      <a:lt2>
        <a:srgbClr val="FFFFFF"/>
      </a:lt2>
      <a:accent1>
        <a:srgbClr val="331F8F"/>
      </a:accent1>
      <a:accent2>
        <a:srgbClr val="DC0781"/>
      </a:accent2>
      <a:accent3>
        <a:srgbClr val="F482B9"/>
      </a:accent3>
      <a:accent4>
        <a:srgbClr val="FCBF2C"/>
      </a:accent4>
      <a:accent5>
        <a:srgbClr val="00BFB3"/>
      </a:accent5>
      <a:accent6>
        <a:srgbClr val="FEF0F7"/>
      </a:accent6>
      <a:hlink>
        <a:srgbClr val="DC0781"/>
      </a:hlink>
      <a:folHlink>
        <a:srgbClr val="F9BF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MSÄ_teema" id="{570DA9D5-D880-438A-BDAC-F65951C529EF}" vid="{B0109BE6-6D9D-4F16-935E-7C4ACC35BE7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DE3027DBBEA140A82BEC8741782622" ma:contentTypeVersion="7" ma:contentTypeDescription="Luo uusi asiakirja." ma:contentTypeScope="" ma:versionID="e6e96aebb1e135693e7f927d26438754">
  <xsd:schema xmlns:xsd="http://www.w3.org/2001/XMLSchema" xmlns:xs="http://www.w3.org/2001/XMLSchema" xmlns:p="http://schemas.microsoft.com/office/2006/metadata/properties" xmlns:ns2="ddaaad57-8957-40c6-9945-617f33578046" xmlns:ns3="deb5ef14-5c57-4269-be09-0cebe79d2db6" targetNamespace="http://schemas.microsoft.com/office/2006/metadata/properties" ma:root="true" ma:fieldsID="7c60b82a45b509bde7b88e4878636492" ns2:_="" ns3:_="">
    <xsd:import namespace="ddaaad57-8957-40c6-9945-617f33578046"/>
    <xsd:import namespace="deb5ef14-5c57-4269-be09-0cebe79d2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aad57-8957-40c6-9945-617f33578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ef14-5c57-4269-be09-0cebe79d2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93AD7C-6AB4-4CD4-B1CA-AAD09F8E3645}"/>
</file>

<file path=customXml/itemProps2.xml><?xml version="1.0" encoding="utf-8"?>
<ds:datastoreItem xmlns:ds="http://schemas.openxmlformats.org/officeDocument/2006/customXml" ds:itemID="{271A2D63-9D18-48C9-85D9-133F08127693}"/>
</file>

<file path=customXml/itemProps3.xml><?xml version="1.0" encoding="utf-8"?>
<ds:datastoreItem xmlns:ds="http://schemas.openxmlformats.org/officeDocument/2006/customXml" ds:itemID="{B8FDFE46-4061-469B-A35E-EC0B32CBDC00}"/>
</file>

<file path=docProps/app.xml><?xml version="1.0" encoding="utf-8"?>
<Properties xmlns="http://schemas.openxmlformats.org/officeDocument/2006/extended-properties" xmlns:vt="http://schemas.openxmlformats.org/officeDocument/2006/docPropsVTypes">
  <Template>JÄMSÄ_teema</Template>
  <TotalTime>590</TotalTime>
  <Words>556</Words>
  <Application>Microsoft Office PowerPoint</Application>
  <PresentationFormat>Laajakuva</PresentationFormat>
  <Paragraphs>59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Arial</vt:lpstr>
      <vt:lpstr>JÄMSÄ_teema</vt:lpstr>
      <vt:lpstr>Mukautettu suunnittelumalli</vt:lpstr>
      <vt:lpstr>Lapsivaikutusten arviointi 2023</vt:lpstr>
      <vt:lpstr>Millaisia vaikutuksia toteutusvaihtoehdolla on lapsiin?</vt:lpstr>
      <vt:lpstr>Miten tässä vaihtoehdossa voidaan tukea lapsen kasvua ja kehittymistä parhaalla mahdollisella tavalla? </vt:lpstr>
      <vt:lpstr>Miten tässä vaihtoehdossa voidaan tukea lapsen oppimista ja koulunkäyntiä?</vt:lpstr>
      <vt:lpstr>Miten tässä vaihtoehdossa käy kasvatuksen, opetuksen ja ohjauksen toteutukselle ja laadulle sekä oppimisen tuelle?</vt:lpstr>
      <vt:lpstr>Onko vaihtoehdolla vaikutuksia lasten ja nuorten kasvun ja kehityksen yksilölliseen tukemiseen (LOS: syrjimättömyys, 2. artikla; lasten oikeus kehittymiseen, 6 artikla; lapsen koulutuksen päämäärät, 29 artikla)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Heini Ruuskanen</cp:lastModifiedBy>
  <cp:revision>36</cp:revision>
  <dcterms:created xsi:type="dcterms:W3CDTF">2021-03-09T08:12:04Z</dcterms:created>
  <dcterms:modified xsi:type="dcterms:W3CDTF">2023-11-15T13:27:23Z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0x010100A0DE3027DBBEA140A82BEC8741782622</vt:lpwstr>
  </property>
</Properties>
</file>