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DF5"/>
    <a:srgbClr val="DC0781"/>
    <a:srgbClr val="331F8F"/>
    <a:srgbClr val="00BF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E207636-E81D-4AFD-8BA7-C7F5CD1EDF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32F5871-C09F-4087-8B7A-90CC36425C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0616767-29D2-479E-BB75-B6E86CCD3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4F97-47E0-4A1B-A362-89B6631081BA}" type="datetimeFigureOut">
              <a:rPr lang="fi-FI" smtClean="0"/>
              <a:t>13.2.2025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63EF63B-6B39-44F3-B218-10EC1B82F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CF8C011-4EE2-4C3B-8178-B462E01DC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7D21-588A-4B64-9588-928D97F209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9553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446603-2EE4-4A07-B223-C53585462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3B4420F-0A36-444B-A967-CA943F2BC0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4A6B21C-5CBF-4CF1-993C-3EF7AB6CE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4F97-47E0-4A1B-A362-89B6631081BA}" type="datetimeFigureOut">
              <a:rPr lang="fi-FI" smtClean="0"/>
              <a:t>13.2.2025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5BD8EF4-BF64-42B1-8922-BA411F512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7608BD1-8E93-4572-ABF8-CD69B7BD1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7D21-588A-4B64-9588-928D97F209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630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8505BCAA-22BC-4324-A4C1-B774FB1D5D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8AC335B-E8FE-412F-BC69-63C924A54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A480F15-01F1-421E-A635-D147A1ED1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4F97-47E0-4A1B-A362-89B6631081BA}" type="datetimeFigureOut">
              <a:rPr lang="fi-FI" smtClean="0"/>
              <a:t>13.2.2025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27C3858-87FF-4B77-A568-9FA30E980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3F8D9F2-8FD2-4B81-9F85-99F22EBEB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7D21-588A-4B64-9588-928D97F209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0287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FC461F-242F-4C0A-AE5C-A271A2814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074EA8-FAA2-4300-8F21-FF8D35D8A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E194B5C-332D-4222-854B-5EBDC2DF4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4F97-47E0-4A1B-A362-89B6631081BA}" type="datetimeFigureOut">
              <a:rPr lang="fi-FI" smtClean="0"/>
              <a:t>13.2.2025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5BE9EB8-7CA5-4EA4-A54C-48C13D5A0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DC025F2-6BD6-4015-8F71-DD7A6A296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7D21-588A-4B64-9588-928D97F209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7449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F43932-807A-4B8A-A1F8-AB6A53404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3812566-1E5A-47AC-B6D9-4D4CCA213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16BBED9-2BC4-4DA8-9083-6735B26FF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4F97-47E0-4A1B-A362-89B6631081BA}" type="datetimeFigureOut">
              <a:rPr lang="fi-FI" smtClean="0"/>
              <a:t>13.2.2025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9AB19EE-F7ED-45AD-9EEF-3E39D63F6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0502CE7-FBF5-4749-8DB7-8F53CAB5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7D21-588A-4B64-9588-928D97F209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5408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552DF61-3DD9-4276-AACE-3573E16B3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B01EC2-CECD-4E09-AAAA-2F6E01898C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E1E58F5-1C07-46E6-B2F5-C582E42F1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522FFE3-41E4-4241-B1A3-3EC27B4A5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4F97-47E0-4A1B-A362-89B6631081BA}" type="datetimeFigureOut">
              <a:rPr lang="fi-FI" smtClean="0"/>
              <a:t>13.2.2025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8519FF5-ECE1-42F4-B28E-96DA33D0E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6DCB228-DCDA-4271-8D90-6E8EA79BF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7D21-588A-4B64-9588-928D97F209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5280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B9C7FB-D88B-4B66-9369-E5DD5F1DE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0FD5F8A-D47D-4922-A306-A091EC53A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AACA455-2C65-42F8-8C0F-51D60C2115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85D78798-9371-4EA3-8753-567C79D5EB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E638E51E-B866-479F-A9D4-4C3E1E1946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DADEDE8-5530-4CF9-9393-B059F899F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4F97-47E0-4A1B-A362-89B6631081BA}" type="datetimeFigureOut">
              <a:rPr lang="fi-FI" smtClean="0"/>
              <a:t>13.2.2025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D747FAD3-FCA4-4C65-A0DE-072AD4D55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6F18C58-8DF3-4098-99D4-031C01FAA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7D21-588A-4B64-9588-928D97F209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3828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C205111-A5AD-4A4B-943E-DC8F2ECBA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046363A-C2CE-4D18-896D-C2AE7DB20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4F97-47E0-4A1B-A362-89B6631081BA}" type="datetimeFigureOut">
              <a:rPr lang="fi-FI" smtClean="0"/>
              <a:t>13.2.2025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59CF8EE-A4B2-4C73-AFD7-C42B451B8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C6D3FBD-FBF1-440A-A5CB-3C270B629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7D21-588A-4B64-9588-928D97F209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0336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FF9B143-6644-4713-96B2-4915997AC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4F97-47E0-4A1B-A362-89B6631081BA}" type="datetimeFigureOut">
              <a:rPr lang="fi-FI" smtClean="0"/>
              <a:t>13.2.2025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2B29CAD-90DA-4A07-AA89-33355895F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0F9AE5C6-D989-48E2-A8B8-690D0475E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7D21-588A-4B64-9588-928D97F209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3109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F6EFB43-842A-4A2F-8FD4-783C25990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E4E8534-D97C-48C9-80B0-C573A9B43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BE2D613-8A54-4348-BE07-4D104D108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CBD3DBA-7857-462A-8CD7-B0045DB4A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4F97-47E0-4A1B-A362-89B6631081BA}" type="datetimeFigureOut">
              <a:rPr lang="fi-FI" smtClean="0"/>
              <a:t>13.2.2025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2783809-6BF5-48A5-9221-A7600E34E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7C2930F-A5C8-4761-BBBE-C184E842D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7D21-588A-4B64-9588-928D97F209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2860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A458A4-A0DF-4B09-A314-F3FA02091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78B115B-DD0E-4DB7-9382-7BBA1EF446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31A240A-C9E6-4274-B8DA-BAFAD30E9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7BEFD5B-5C45-4BAE-8BF1-B2E40662D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4F97-47E0-4A1B-A362-89B6631081BA}" type="datetimeFigureOut">
              <a:rPr lang="fi-FI" smtClean="0"/>
              <a:t>13.2.2025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73B8D74-8929-4EB2-9EF7-24E457EDD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5058E0A-FEBA-4F62-9F22-0BDE5FC3D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7D21-588A-4B64-9588-928D97F209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7811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F4CD6971-FC0F-4F2C-B3C6-B390691AD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2709516-4D31-40BE-A8FE-98A907D6E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8A7B0DE-2B56-452B-AF24-3E516BB0E7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54F97-47E0-4A1B-A362-89B6631081BA}" type="datetimeFigureOut">
              <a:rPr lang="fi-FI" smtClean="0"/>
              <a:t>13.2.2025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790397C-93A0-4E75-9054-BC5B57BFEB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7D03DD5-193B-403C-88ED-5CA8D1D71A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37D21-588A-4B64-9588-928D97F209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314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Suora yhdysviiva 106">
            <a:extLst>
              <a:ext uri="{FF2B5EF4-FFF2-40B4-BE49-F238E27FC236}">
                <a16:creationId xmlns:a16="http://schemas.microsoft.com/office/drawing/2014/main" id="{8812B637-9DF1-7D67-C591-D12FA3EF9B5E}"/>
              </a:ext>
            </a:extLst>
          </p:cNvPr>
          <p:cNvCxnSpPr>
            <a:cxnSpLocks/>
          </p:cNvCxnSpPr>
          <p:nvPr/>
        </p:nvCxnSpPr>
        <p:spPr>
          <a:xfrm>
            <a:off x="1735049" y="4619957"/>
            <a:ext cx="2599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uora yhdysviiva 108">
            <a:extLst>
              <a:ext uri="{FF2B5EF4-FFF2-40B4-BE49-F238E27FC236}">
                <a16:creationId xmlns:a16="http://schemas.microsoft.com/office/drawing/2014/main" id="{C9D4E77E-B8A7-84DD-786A-7C6120A5191D}"/>
              </a:ext>
            </a:extLst>
          </p:cNvPr>
          <p:cNvCxnSpPr>
            <a:cxnSpLocks/>
            <a:stCxn id="78" idx="3"/>
            <a:endCxn id="9" idx="1"/>
          </p:cNvCxnSpPr>
          <p:nvPr/>
        </p:nvCxnSpPr>
        <p:spPr>
          <a:xfrm>
            <a:off x="10340169" y="4731247"/>
            <a:ext cx="1051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Vuokaaviosymboli: Vaihtoehtoinen käsittely 64">
            <a:extLst>
              <a:ext uri="{FF2B5EF4-FFF2-40B4-BE49-F238E27FC236}">
                <a16:creationId xmlns:a16="http://schemas.microsoft.com/office/drawing/2014/main" id="{C3529418-5398-4877-BE25-8B07C91A937E}"/>
              </a:ext>
            </a:extLst>
          </p:cNvPr>
          <p:cNvSpPr/>
          <p:nvPr/>
        </p:nvSpPr>
        <p:spPr>
          <a:xfrm>
            <a:off x="7729473" y="6352759"/>
            <a:ext cx="2612689" cy="361024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64" name="Vuokaaviosymboli: Vaihtoehtoinen käsittely 63">
            <a:extLst>
              <a:ext uri="{FF2B5EF4-FFF2-40B4-BE49-F238E27FC236}">
                <a16:creationId xmlns:a16="http://schemas.microsoft.com/office/drawing/2014/main" id="{F5521527-5346-4BAA-AED1-742E610A01A5}"/>
              </a:ext>
            </a:extLst>
          </p:cNvPr>
          <p:cNvSpPr/>
          <p:nvPr/>
        </p:nvSpPr>
        <p:spPr>
          <a:xfrm>
            <a:off x="7744553" y="5907151"/>
            <a:ext cx="2612689" cy="361024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62" name="Vuokaaviosymboli: Vaihtoehtoinen käsittely 61">
            <a:extLst>
              <a:ext uri="{FF2B5EF4-FFF2-40B4-BE49-F238E27FC236}">
                <a16:creationId xmlns:a16="http://schemas.microsoft.com/office/drawing/2014/main" id="{9A980689-2F67-45BF-B72B-A8C1491BD256}"/>
              </a:ext>
            </a:extLst>
          </p:cNvPr>
          <p:cNvSpPr/>
          <p:nvPr/>
        </p:nvSpPr>
        <p:spPr>
          <a:xfrm>
            <a:off x="7723649" y="5451747"/>
            <a:ext cx="2612689" cy="361024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63" name="Vuokaaviosymboli: Vaihtoehtoinen käsittely 62">
            <a:extLst>
              <a:ext uri="{FF2B5EF4-FFF2-40B4-BE49-F238E27FC236}">
                <a16:creationId xmlns:a16="http://schemas.microsoft.com/office/drawing/2014/main" id="{703EA848-34B8-4192-BEC3-C01D441E1582}"/>
              </a:ext>
            </a:extLst>
          </p:cNvPr>
          <p:cNvSpPr/>
          <p:nvPr/>
        </p:nvSpPr>
        <p:spPr>
          <a:xfrm>
            <a:off x="7744553" y="4977731"/>
            <a:ext cx="2612689" cy="361024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61" name="Vuokaaviosymboli: Vaihtoehtoinen käsittely 60">
            <a:extLst>
              <a:ext uri="{FF2B5EF4-FFF2-40B4-BE49-F238E27FC236}">
                <a16:creationId xmlns:a16="http://schemas.microsoft.com/office/drawing/2014/main" id="{434FE9D6-DBBA-4D30-8858-F71C73F8E2E0}"/>
              </a:ext>
            </a:extLst>
          </p:cNvPr>
          <p:cNvSpPr/>
          <p:nvPr/>
        </p:nvSpPr>
        <p:spPr>
          <a:xfrm>
            <a:off x="4868241" y="5895218"/>
            <a:ext cx="2612689" cy="361024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9" name="Vuokaaviosymboli: Vaihtoehtoinen käsittely 58">
            <a:extLst>
              <a:ext uri="{FF2B5EF4-FFF2-40B4-BE49-F238E27FC236}">
                <a16:creationId xmlns:a16="http://schemas.microsoft.com/office/drawing/2014/main" id="{A6969B46-690F-49D8-BDC3-6E31FF042462}"/>
              </a:ext>
            </a:extLst>
          </p:cNvPr>
          <p:cNvSpPr/>
          <p:nvPr/>
        </p:nvSpPr>
        <p:spPr>
          <a:xfrm>
            <a:off x="4877275" y="6338689"/>
            <a:ext cx="2612689" cy="361024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60" name="Vuokaaviosymboli: Vaihtoehtoinen käsittely 59">
            <a:extLst>
              <a:ext uri="{FF2B5EF4-FFF2-40B4-BE49-F238E27FC236}">
                <a16:creationId xmlns:a16="http://schemas.microsoft.com/office/drawing/2014/main" id="{BBCFE903-8D39-47EB-A22D-4857486903CD}"/>
              </a:ext>
            </a:extLst>
          </p:cNvPr>
          <p:cNvSpPr/>
          <p:nvPr/>
        </p:nvSpPr>
        <p:spPr>
          <a:xfrm>
            <a:off x="4873735" y="5451747"/>
            <a:ext cx="2612689" cy="361024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8" name="Vuokaaviosymboli: Vaihtoehtoinen käsittely 57">
            <a:extLst>
              <a:ext uri="{FF2B5EF4-FFF2-40B4-BE49-F238E27FC236}">
                <a16:creationId xmlns:a16="http://schemas.microsoft.com/office/drawing/2014/main" id="{2AC65D4B-EA4B-4269-85BB-FFFDD84AAABD}"/>
              </a:ext>
            </a:extLst>
          </p:cNvPr>
          <p:cNvSpPr/>
          <p:nvPr/>
        </p:nvSpPr>
        <p:spPr>
          <a:xfrm>
            <a:off x="4873736" y="4956315"/>
            <a:ext cx="2612689" cy="361024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7" name="Vuokaaviosymboli: Vaihtoehtoinen käsittely 56">
            <a:extLst>
              <a:ext uri="{FF2B5EF4-FFF2-40B4-BE49-F238E27FC236}">
                <a16:creationId xmlns:a16="http://schemas.microsoft.com/office/drawing/2014/main" id="{6DF621B5-8B77-4E75-A38A-D9B7DB5D9568}"/>
              </a:ext>
            </a:extLst>
          </p:cNvPr>
          <p:cNvSpPr/>
          <p:nvPr/>
        </p:nvSpPr>
        <p:spPr>
          <a:xfrm>
            <a:off x="4873737" y="4500205"/>
            <a:ext cx="2612689" cy="361024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6" name="Vuokaaviosymboli: Vaihtoehtoinen käsittely 55">
            <a:extLst>
              <a:ext uri="{FF2B5EF4-FFF2-40B4-BE49-F238E27FC236}">
                <a16:creationId xmlns:a16="http://schemas.microsoft.com/office/drawing/2014/main" id="{3B4D6B54-DF6D-4696-91D3-7D7678FBF597}"/>
              </a:ext>
            </a:extLst>
          </p:cNvPr>
          <p:cNvSpPr/>
          <p:nvPr/>
        </p:nvSpPr>
        <p:spPr>
          <a:xfrm>
            <a:off x="1968835" y="6348542"/>
            <a:ext cx="2638890" cy="361024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5" name="Vuokaaviosymboli: Vaihtoehtoinen käsittely 54">
            <a:extLst>
              <a:ext uri="{FF2B5EF4-FFF2-40B4-BE49-F238E27FC236}">
                <a16:creationId xmlns:a16="http://schemas.microsoft.com/office/drawing/2014/main" id="{45F38306-DD5D-4025-8FE6-7B07D9EDA832}"/>
              </a:ext>
            </a:extLst>
          </p:cNvPr>
          <p:cNvSpPr/>
          <p:nvPr/>
        </p:nvSpPr>
        <p:spPr>
          <a:xfrm>
            <a:off x="1995041" y="5897873"/>
            <a:ext cx="2612689" cy="361024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4" name="Vuokaaviosymboli: Vaihtoehtoinen käsittely 53">
            <a:extLst>
              <a:ext uri="{FF2B5EF4-FFF2-40B4-BE49-F238E27FC236}">
                <a16:creationId xmlns:a16="http://schemas.microsoft.com/office/drawing/2014/main" id="{F2A4628C-BF9F-412E-A5EE-173B46649F1B}"/>
              </a:ext>
            </a:extLst>
          </p:cNvPr>
          <p:cNvSpPr/>
          <p:nvPr/>
        </p:nvSpPr>
        <p:spPr>
          <a:xfrm>
            <a:off x="2002917" y="5420926"/>
            <a:ext cx="2612689" cy="361024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3" name="Vuokaaviosymboli: Vaihtoehtoinen käsittely 52">
            <a:extLst>
              <a:ext uri="{FF2B5EF4-FFF2-40B4-BE49-F238E27FC236}">
                <a16:creationId xmlns:a16="http://schemas.microsoft.com/office/drawing/2014/main" id="{46672B88-F526-4282-8ACA-22F45C8E6CBC}"/>
              </a:ext>
            </a:extLst>
          </p:cNvPr>
          <p:cNvSpPr/>
          <p:nvPr/>
        </p:nvSpPr>
        <p:spPr>
          <a:xfrm>
            <a:off x="1995041" y="4936249"/>
            <a:ext cx="2612689" cy="361024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2" name="Vuokaaviosymboli: Vaihtoehtoinen käsittely 51">
            <a:extLst>
              <a:ext uri="{FF2B5EF4-FFF2-40B4-BE49-F238E27FC236}">
                <a16:creationId xmlns:a16="http://schemas.microsoft.com/office/drawing/2014/main" id="{198F2F18-2C6A-4559-B2F9-3A492935211E}"/>
              </a:ext>
            </a:extLst>
          </p:cNvPr>
          <p:cNvSpPr/>
          <p:nvPr/>
        </p:nvSpPr>
        <p:spPr>
          <a:xfrm>
            <a:off x="7745159" y="4086402"/>
            <a:ext cx="2612689" cy="361024"/>
          </a:xfrm>
          <a:prstGeom prst="flowChartAlternateProcess">
            <a:avLst/>
          </a:prstGeom>
          <a:solidFill>
            <a:srgbClr val="331F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1" name="Vuokaaviosymboli: Vaihtoehtoinen käsittely 50">
            <a:extLst>
              <a:ext uri="{FF2B5EF4-FFF2-40B4-BE49-F238E27FC236}">
                <a16:creationId xmlns:a16="http://schemas.microsoft.com/office/drawing/2014/main" id="{F43F3770-2D1F-4F50-8F45-A9BF4A6F02A4}"/>
              </a:ext>
            </a:extLst>
          </p:cNvPr>
          <p:cNvSpPr/>
          <p:nvPr/>
        </p:nvSpPr>
        <p:spPr>
          <a:xfrm>
            <a:off x="4873738" y="4051340"/>
            <a:ext cx="2612689" cy="361024"/>
          </a:xfrm>
          <a:prstGeom prst="flowChartAlternateProcess">
            <a:avLst/>
          </a:prstGeom>
          <a:solidFill>
            <a:srgbClr val="331F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0" name="Vuokaaviosymboli: Vaihtoehtoinen käsittely 49">
            <a:extLst>
              <a:ext uri="{FF2B5EF4-FFF2-40B4-BE49-F238E27FC236}">
                <a16:creationId xmlns:a16="http://schemas.microsoft.com/office/drawing/2014/main" id="{88AE91B3-6305-4680-BBCE-488AD334D44C}"/>
              </a:ext>
            </a:extLst>
          </p:cNvPr>
          <p:cNvSpPr/>
          <p:nvPr/>
        </p:nvSpPr>
        <p:spPr>
          <a:xfrm>
            <a:off x="1995041" y="4035262"/>
            <a:ext cx="2612689" cy="361024"/>
          </a:xfrm>
          <a:prstGeom prst="flowChartAlternateProcess">
            <a:avLst/>
          </a:prstGeom>
          <a:solidFill>
            <a:srgbClr val="331F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45" name="Vuokaaviosymboli: Vaihtoehtoinen käsittely 44">
            <a:extLst>
              <a:ext uri="{FF2B5EF4-FFF2-40B4-BE49-F238E27FC236}">
                <a16:creationId xmlns:a16="http://schemas.microsoft.com/office/drawing/2014/main" id="{F4DF3142-0A7F-4B9D-BBD4-AD27F59DF914}"/>
              </a:ext>
            </a:extLst>
          </p:cNvPr>
          <p:cNvSpPr/>
          <p:nvPr/>
        </p:nvSpPr>
        <p:spPr>
          <a:xfrm>
            <a:off x="2006141" y="3644513"/>
            <a:ext cx="2612689" cy="361024"/>
          </a:xfrm>
          <a:prstGeom prst="flowChartAlternateProcess">
            <a:avLst/>
          </a:prstGeom>
          <a:solidFill>
            <a:srgbClr val="DC07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6" name="Vuokaaviosymboli: Vaihtoehtoinen käsittely 5">
            <a:extLst>
              <a:ext uri="{FF2B5EF4-FFF2-40B4-BE49-F238E27FC236}">
                <a16:creationId xmlns:a16="http://schemas.microsoft.com/office/drawing/2014/main" id="{BFF88B0B-DC66-4FCE-A91B-5029C030B9DB}"/>
              </a:ext>
            </a:extLst>
          </p:cNvPr>
          <p:cNvSpPr/>
          <p:nvPr/>
        </p:nvSpPr>
        <p:spPr>
          <a:xfrm>
            <a:off x="4712121" y="1651648"/>
            <a:ext cx="2807745" cy="515373"/>
          </a:xfrm>
          <a:prstGeom prst="flowChartAlternateProcess">
            <a:avLst/>
          </a:prstGeom>
          <a:solidFill>
            <a:srgbClr val="DC07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Kaupunginhallitus</a:t>
            </a:r>
          </a:p>
        </p:txBody>
      </p:sp>
      <p:sp>
        <p:nvSpPr>
          <p:cNvPr id="7" name="Vuokaaviosymboli: Vaihtoehtoinen käsittely 6">
            <a:extLst>
              <a:ext uri="{FF2B5EF4-FFF2-40B4-BE49-F238E27FC236}">
                <a16:creationId xmlns:a16="http://schemas.microsoft.com/office/drawing/2014/main" id="{0E59881F-C525-4FBF-A93B-784C05B2C080}"/>
              </a:ext>
            </a:extLst>
          </p:cNvPr>
          <p:cNvSpPr/>
          <p:nvPr/>
        </p:nvSpPr>
        <p:spPr>
          <a:xfrm>
            <a:off x="5158252" y="2646146"/>
            <a:ext cx="2059617" cy="421734"/>
          </a:xfrm>
          <a:prstGeom prst="flowChartAlternateProcess">
            <a:avLst/>
          </a:prstGeom>
          <a:solidFill>
            <a:srgbClr val="331F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Kaupunginjohtaja</a:t>
            </a:r>
          </a:p>
        </p:txBody>
      </p:sp>
      <p:sp>
        <p:nvSpPr>
          <p:cNvPr id="8" name="Vuokaaviosymboli: Vaihtoehtoinen käsittely 7">
            <a:extLst>
              <a:ext uri="{FF2B5EF4-FFF2-40B4-BE49-F238E27FC236}">
                <a16:creationId xmlns:a16="http://schemas.microsoft.com/office/drawing/2014/main" id="{A3AA30C9-FDEF-428C-8516-7627571DA5D8}"/>
              </a:ext>
            </a:extLst>
          </p:cNvPr>
          <p:cNvSpPr/>
          <p:nvPr/>
        </p:nvSpPr>
        <p:spPr>
          <a:xfrm>
            <a:off x="1228435" y="1741239"/>
            <a:ext cx="1741994" cy="361024"/>
          </a:xfrm>
          <a:prstGeom prst="flowChartAlternateProcess">
            <a:avLst/>
          </a:prstGeom>
          <a:solidFill>
            <a:srgbClr val="FDED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2"/>
                </a:solidFill>
              </a:rPr>
              <a:t>Tytäryhteisöt</a:t>
            </a:r>
          </a:p>
        </p:txBody>
      </p:sp>
      <p:sp>
        <p:nvSpPr>
          <p:cNvPr id="9" name="Vuokaaviosymboli: Vaihtoehtoinen käsittely 8">
            <a:extLst>
              <a:ext uri="{FF2B5EF4-FFF2-40B4-BE49-F238E27FC236}">
                <a16:creationId xmlns:a16="http://schemas.microsoft.com/office/drawing/2014/main" id="{FBBF87F5-35CA-4EBD-9343-2C1EB5C45192}"/>
              </a:ext>
            </a:extLst>
          </p:cNvPr>
          <p:cNvSpPr/>
          <p:nvPr/>
        </p:nvSpPr>
        <p:spPr>
          <a:xfrm>
            <a:off x="10445271" y="4405465"/>
            <a:ext cx="1037075" cy="651563"/>
          </a:xfrm>
          <a:prstGeom prst="flowChartAlternateProcess">
            <a:avLst/>
          </a:prstGeom>
          <a:solidFill>
            <a:srgbClr val="FDED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tx2"/>
                </a:solidFill>
              </a:rPr>
              <a:t>Jämsän Vesi liikelaitos</a:t>
            </a:r>
          </a:p>
        </p:txBody>
      </p:sp>
      <p:sp>
        <p:nvSpPr>
          <p:cNvPr id="10" name="Vuokaaviosymboli: Vaihtoehtoinen käsittely 9">
            <a:extLst>
              <a:ext uri="{FF2B5EF4-FFF2-40B4-BE49-F238E27FC236}">
                <a16:creationId xmlns:a16="http://schemas.microsoft.com/office/drawing/2014/main" id="{02411224-520D-4408-87D1-8CB49B679C02}"/>
              </a:ext>
            </a:extLst>
          </p:cNvPr>
          <p:cNvSpPr/>
          <p:nvPr/>
        </p:nvSpPr>
        <p:spPr>
          <a:xfrm>
            <a:off x="4376138" y="874540"/>
            <a:ext cx="3720850" cy="660547"/>
          </a:xfrm>
          <a:prstGeom prst="flowChartAlternateProcess">
            <a:avLst/>
          </a:prstGeom>
          <a:solidFill>
            <a:srgbClr val="331F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Kaupunginvaltuusto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DBF306A1-7754-4BA7-9B9A-76BBD77DB696}"/>
              </a:ext>
            </a:extLst>
          </p:cNvPr>
          <p:cNvSpPr txBox="1"/>
          <p:nvPr/>
        </p:nvSpPr>
        <p:spPr>
          <a:xfrm>
            <a:off x="4172506" y="177566"/>
            <a:ext cx="4128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>
                <a:solidFill>
                  <a:srgbClr val="331F8F"/>
                </a:solidFill>
              </a:rPr>
              <a:t>Jämsän kaupungin organisaatio</a:t>
            </a:r>
          </a:p>
        </p:txBody>
      </p:sp>
      <p:sp>
        <p:nvSpPr>
          <p:cNvPr id="15" name="object 6">
            <a:extLst>
              <a:ext uri="{FF2B5EF4-FFF2-40B4-BE49-F238E27FC236}">
                <a16:creationId xmlns:a16="http://schemas.microsoft.com/office/drawing/2014/main" id="{3815C647-85E7-42B4-8ABA-E224951CF0F5}"/>
              </a:ext>
            </a:extLst>
          </p:cNvPr>
          <p:cNvSpPr txBox="1"/>
          <p:nvPr/>
        </p:nvSpPr>
        <p:spPr>
          <a:xfrm>
            <a:off x="5105709" y="4616955"/>
            <a:ext cx="134683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dirty="0">
                <a:latin typeface="Arial"/>
                <a:cs typeface="Arial"/>
              </a:rPr>
              <a:t>Sivistystoimen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hallinto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16" name="object 7">
            <a:extLst>
              <a:ext uri="{FF2B5EF4-FFF2-40B4-BE49-F238E27FC236}">
                <a16:creationId xmlns:a16="http://schemas.microsoft.com/office/drawing/2014/main" id="{CBA3965F-6FF6-4235-9376-7386D7F51D5D}"/>
              </a:ext>
            </a:extLst>
          </p:cNvPr>
          <p:cNvSpPr txBox="1"/>
          <p:nvPr/>
        </p:nvSpPr>
        <p:spPr>
          <a:xfrm>
            <a:off x="5105709" y="5070632"/>
            <a:ext cx="101028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10" dirty="0">
                <a:latin typeface="Arial"/>
                <a:cs typeface="Arial"/>
              </a:rPr>
              <a:t>Varhaiskasvatus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:a16="http://schemas.microsoft.com/office/drawing/2014/main" id="{F3D59D1A-EE6D-4CA0-AF91-D451023E9EC0}"/>
              </a:ext>
            </a:extLst>
          </p:cNvPr>
          <p:cNvSpPr txBox="1"/>
          <p:nvPr/>
        </p:nvSpPr>
        <p:spPr>
          <a:xfrm>
            <a:off x="5105709" y="5543597"/>
            <a:ext cx="77851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10" dirty="0">
                <a:latin typeface="Arial"/>
                <a:cs typeface="Arial"/>
              </a:rPr>
              <a:t>Perusopetus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18" name="object 9">
            <a:extLst>
              <a:ext uri="{FF2B5EF4-FFF2-40B4-BE49-F238E27FC236}">
                <a16:creationId xmlns:a16="http://schemas.microsoft.com/office/drawing/2014/main" id="{14218066-BC5A-44F2-8AF8-5FF0C25E7A0B}"/>
              </a:ext>
            </a:extLst>
          </p:cNvPr>
          <p:cNvSpPr txBox="1"/>
          <p:nvPr/>
        </p:nvSpPr>
        <p:spPr>
          <a:xfrm>
            <a:off x="8043255" y="5064898"/>
            <a:ext cx="149161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dirty="0">
                <a:latin typeface="Arial"/>
                <a:cs typeface="Arial"/>
              </a:rPr>
              <a:t>Maankäyttö</a:t>
            </a:r>
            <a:r>
              <a:rPr sz="1050" spc="2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ja</a:t>
            </a:r>
            <a:r>
              <a:rPr sz="1050" spc="50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elinvoima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19" name="object 10">
            <a:extLst>
              <a:ext uri="{FF2B5EF4-FFF2-40B4-BE49-F238E27FC236}">
                <a16:creationId xmlns:a16="http://schemas.microsoft.com/office/drawing/2014/main" id="{63F6C5B6-F581-4BDD-B9ED-D95BD5B1C6FE}"/>
              </a:ext>
            </a:extLst>
          </p:cNvPr>
          <p:cNvSpPr txBox="1"/>
          <p:nvPr/>
        </p:nvSpPr>
        <p:spPr>
          <a:xfrm>
            <a:off x="8049143" y="5535262"/>
            <a:ext cx="153543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dirty="0">
                <a:latin typeface="Arial"/>
                <a:cs typeface="Arial"/>
              </a:rPr>
              <a:t>Kunnallistekniset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palvelut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21" name="object 12">
            <a:extLst>
              <a:ext uri="{FF2B5EF4-FFF2-40B4-BE49-F238E27FC236}">
                <a16:creationId xmlns:a16="http://schemas.microsoft.com/office/drawing/2014/main" id="{32AE86EC-B39A-479A-A662-A9EBCC5644DB}"/>
              </a:ext>
            </a:extLst>
          </p:cNvPr>
          <p:cNvSpPr txBox="1"/>
          <p:nvPr/>
        </p:nvSpPr>
        <p:spPr>
          <a:xfrm>
            <a:off x="5105709" y="6001827"/>
            <a:ext cx="85026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10" dirty="0">
                <a:latin typeface="Arial"/>
                <a:cs typeface="Arial"/>
              </a:rPr>
              <a:t>Lukiokoulutus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22" name="object 13">
            <a:extLst>
              <a:ext uri="{FF2B5EF4-FFF2-40B4-BE49-F238E27FC236}">
                <a16:creationId xmlns:a16="http://schemas.microsoft.com/office/drawing/2014/main" id="{52140324-0791-4A02-A34A-F1832E03470C}"/>
              </a:ext>
            </a:extLst>
          </p:cNvPr>
          <p:cNvSpPr txBox="1"/>
          <p:nvPr/>
        </p:nvSpPr>
        <p:spPr>
          <a:xfrm>
            <a:off x="5105709" y="6394296"/>
            <a:ext cx="123825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10" dirty="0">
                <a:latin typeface="Arial"/>
                <a:cs typeface="Arial"/>
              </a:rPr>
              <a:t>Elämänlaatupalvelut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23" name="object 14">
            <a:extLst>
              <a:ext uri="{FF2B5EF4-FFF2-40B4-BE49-F238E27FC236}">
                <a16:creationId xmlns:a16="http://schemas.microsoft.com/office/drawing/2014/main" id="{6EEF6CAF-051D-4C0F-8682-1FC50F1F2ADC}"/>
              </a:ext>
            </a:extLst>
          </p:cNvPr>
          <p:cNvSpPr txBox="1"/>
          <p:nvPr/>
        </p:nvSpPr>
        <p:spPr>
          <a:xfrm>
            <a:off x="8043255" y="6002906"/>
            <a:ext cx="70612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10" dirty="0">
                <a:latin typeface="Arial"/>
                <a:cs typeface="Arial"/>
              </a:rPr>
              <a:t>Tilapalvelut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24" name="object 15">
            <a:extLst>
              <a:ext uri="{FF2B5EF4-FFF2-40B4-BE49-F238E27FC236}">
                <a16:creationId xmlns:a16="http://schemas.microsoft.com/office/drawing/2014/main" id="{2A12E207-CE75-46B7-9924-070D35458B39}"/>
              </a:ext>
            </a:extLst>
          </p:cNvPr>
          <p:cNvSpPr txBox="1"/>
          <p:nvPr/>
        </p:nvSpPr>
        <p:spPr>
          <a:xfrm>
            <a:off x="9319498" y="3738397"/>
            <a:ext cx="7620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Elinvoima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16">
            <a:extLst>
              <a:ext uri="{FF2B5EF4-FFF2-40B4-BE49-F238E27FC236}">
                <a16:creationId xmlns:a16="http://schemas.microsoft.com/office/drawing/2014/main" id="{F953EADA-9C77-4D38-AB68-B96BAB96E7A5}"/>
              </a:ext>
            </a:extLst>
          </p:cNvPr>
          <p:cNvSpPr txBox="1"/>
          <p:nvPr/>
        </p:nvSpPr>
        <p:spPr>
          <a:xfrm>
            <a:off x="8055075" y="4181569"/>
            <a:ext cx="154749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chemeClr val="bg1"/>
                </a:solidFill>
                <a:cs typeface="Arial"/>
              </a:rPr>
              <a:t>Elinvoimalautakunta</a:t>
            </a:r>
            <a:endParaRPr sz="12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26" name="object 17">
            <a:extLst>
              <a:ext uri="{FF2B5EF4-FFF2-40B4-BE49-F238E27FC236}">
                <a16:creationId xmlns:a16="http://schemas.microsoft.com/office/drawing/2014/main" id="{91A04B69-D92D-4A06-B047-2F282A1CBCD0}"/>
              </a:ext>
            </a:extLst>
          </p:cNvPr>
          <p:cNvSpPr txBox="1"/>
          <p:nvPr/>
        </p:nvSpPr>
        <p:spPr>
          <a:xfrm>
            <a:off x="5170261" y="4148818"/>
            <a:ext cx="138747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chemeClr val="bg1"/>
                </a:solidFill>
                <a:cs typeface="Arial"/>
              </a:rPr>
              <a:t>Sivistyslautakunta</a:t>
            </a:r>
            <a:endParaRPr sz="12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27" name="object 18">
            <a:extLst>
              <a:ext uri="{FF2B5EF4-FFF2-40B4-BE49-F238E27FC236}">
                <a16:creationId xmlns:a16="http://schemas.microsoft.com/office/drawing/2014/main" id="{003BBE41-5D46-4534-9AEE-CE92BECEF3FB}"/>
              </a:ext>
            </a:extLst>
          </p:cNvPr>
          <p:cNvSpPr txBox="1"/>
          <p:nvPr/>
        </p:nvSpPr>
        <p:spPr>
          <a:xfrm>
            <a:off x="6823807" y="3743543"/>
            <a:ext cx="9798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Sivistystoimi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>
            <a:extLst>
              <a:ext uri="{FF2B5EF4-FFF2-40B4-BE49-F238E27FC236}">
                <a16:creationId xmlns:a16="http://schemas.microsoft.com/office/drawing/2014/main" id="{2D2091C6-2018-4D90-AFB8-86E89AF4D205}"/>
              </a:ext>
            </a:extLst>
          </p:cNvPr>
          <p:cNvSpPr txBox="1"/>
          <p:nvPr/>
        </p:nvSpPr>
        <p:spPr>
          <a:xfrm>
            <a:off x="2498974" y="4144874"/>
            <a:ext cx="138112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chemeClr val="bg1"/>
                </a:solidFill>
                <a:cs typeface="Arial"/>
              </a:rPr>
              <a:t>Kaupunginhallitus</a:t>
            </a:r>
            <a:endParaRPr sz="12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31" name="object 31">
            <a:extLst>
              <a:ext uri="{FF2B5EF4-FFF2-40B4-BE49-F238E27FC236}">
                <a16:creationId xmlns:a16="http://schemas.microsoft.com/office/drawing/2014/main" id="{8B95DC3D-B4F4-4B78-A378-CFDDA208AFE0}"/>
              </a:ext>
            </a:extLst>
          </p:cNvPr>
          <p:cNvSpPr txBox="1"/>
          <p:nvPr/>
        </p:nvSpPr>
        <p:spPr>
          <a:xfrm>
            <a:off x="2021243" y="3662014"/>
            <a:ext cx="2586482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 err="1">
                <a:solidFill>
                  <a:srgbClr val="FFFFFF"/>
                </a:solidFill>
                <a:cs typeface="Arial"/>
              </a:rPr>
              <a:t>Konsernipalvelu</a:t>
            </a:r>
            <a:r>
              <a:rPr lang="fi-FI" spc="-10" dirty="0" err="1">
                <a:solidFill>
                  <a:srgbClr val="FFFFFF"/>
                </a:solidFill>
                <a:cs typeface="Arial"/>
              </a:rPr>
              <a:t>jen</a:t>
            </a:r>
            <a:r>
              <a:rPr lang="fi-FI" spc="-10" dirty="0">
                <a:solidFill>
                  <a:srgbClr val="FFFFFF"/>
                </a:solidFill>
                <a:cs typeface="Arial"/>
              </a:rPr>
              <a:t> toimiala</a:t>
            </a:r>
            <a:endParaRPr dirty="0">
              <a:cs typeface="Arial"/>
            </a:endParaRPr>
          </a:p>
        </p:txBody>
      </p:sp>
      <p:sp>
        <p:nvSpPr>
          <p:cNvPr id="32" name="object 32">
            <a:extLst>
              <a:ext uri="{FF2B5EF4-FFF2-40B4-BE49-F238E27FC236}">
                <a16:creationId xmlns:a16="http://schemas.microsoft.com/office/drawing/2014/main" id="{230074BD-7F93-4A49-B4D8-136DBDD212B3}"/>
              </a:ext>
            </a:extLst>
          </p:cNvPr>
          <p:cNvSpPr txBox="1"/>
          <p:nvPr/>
        </p:nvSpPr>
        <p:spPr>
          <a:xfrm>
            <a:off x="2498974" y="5499547"/>
            <a:ext cx="1877164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-10" dirty="0">
                <a:cs typeface="Arial"/>
              </a:rPr>
              <a:t>Hallintopalvelut</a:t>
            </a:r>
            <a:endParaRPr sz="1200" dirty="0">
              <a:cs typeface="Arial"/>
            </a:endParaRPr>
          </a:p>
        </p:txBody>
      </p:sp>
      <p:sp>
        <p:nvSpPr>
          <p:cNvPr id="33" name="object 33">
            <a:extLst>
              <a:ext uri="{FF2B5EF4-FFF2-40B4-BE49-F238E27FC236}">
                <a16:creationId xmlns:a16="http://schemas.microsoft.com/office/drawing/2014/main" id="{522C6544-9B00-48EC-9450-00191316E872}"/>
              </a:ext>
            </a:extLst>
          </p:cNvPr>
          <p:cNvSpPr txBox="1"/>
          <p:nvPr/>
        </p:nvSpPr>
        <p:spPr>
          <a:xfrm>
            <a:off x="2498974" y="5976664"/>
            <a:ext cx="1311792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-10" dirty="0">
                <a:cs typeface="Arial"/>
              </a:rPr>
              <a:t>Talouspalvelut</a:t>
            </a:r>
            <a:endParaRPr sz="1200" dirty="0">
              <a:cs typeface="Arial"/>
            </a:endParaRPr>
          </a:p>
        </p:txBody>
      </p:sp>
      <p:sp>
        <p:nvSpPr>
          <p:cNvPr id="34" name="object 34">
            <a:extLst>
              <a:ext uri="{FF2B5EF4-FFF2-40B4-BE49-F238E27FC236}">
                <a16:creationId xmlns:a16="http://schemas.microsoft.com/office/drawing/2014/main" id="{C5FE96BD-ADD8-49C9-AC90-F4AFA4366522}"/>
              </a:ext>
            </a:extLst>
          </p:cNvPr>
          <p:cNvSpPr txBox="1"/>
          <p:nvPr/>
        </p:nvSpPr>
        <p:spPr>
          <a:xfrm>
            <a:off x="2498974" y="6420135"/>
            <a:ext cx="1978143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dirty="0" err="1">
                <a:cs typeface="Arial"/>
              </a:rPr>
              <a:t>Matkail</a:t>
            </a:r>
            <a:r>
              <a:rPr lang="fi-FI" sz="1200" dirty="0">
                <a:cs typeface="Arial"/>
              </a:rPr>
              <a:t>u ja markkinointi</a:t>
            </a:r>
          </a:p>
        </p:txBody>
      </p:sp>
      <p:sp>
        <p:nvSpPr>
          <p:cNvPr id="35" name="object 36">
            <a:extLst>
              <a:ext uri="{FF2B5EF4-FFF2-40B4-BE49-F238E27FC236}">
                <a16:creationId xmlns:a16="http://schemas.microsoft.com/office/drawing/2014/main" id="{D4C0067E-0AFC-4861-BF48-CA059419DAB3}"/>
              </a:ext>
            </a:extLst>
          </p:cNvPr>
          <p:cNvSpPr/>
          <p:nvPr/>
        </p:nvSpPr>
        <p:spPr>
          <a:xfrm flipV="1">
            <a:off x="3235914" y="3431917"/>
            <a:ext cx="5604351" cy="45719"/>
          </a:xfrm>
          <a:custGeom>
            <a:avLst/>
            <a:gdLst/>
            <a:ahLst/>
            <a:cxnLst/>
            <a:rect l="l" t="t" r="r" b="b"/>
            <a:pathLst>
              <a:path w="7216775" h="5079">
                <a:moveTo>
                  <a:pt x="0" y="0"/>
                </a:moveTo>
                <a:lnTo>
                  <a:pt x="7216343" y="4686"/>
                </a:lnTo>
              </a:path>
            </a:pathLst>
          </a:cu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6">
            <a:extLst>
              <a:ext uri="{FF2B5EF4-FFF2-40B4-BE49-F238E27FC236}">
                <a16:creationId xmlns:a16="http://schemas.microsoft.com/office/drawing/2014/main" id="{27338E21-EB67-4B55-A859-E1D6956B8DAC}"/>
              </a:ext>
            </a:extLst>
          </p:cNvPr>
          <p:cNvSpPr txBox="1"/>
          <p:nvPr/>
        </p:nvSpPr>
        <p:spPr>
          <a:xfrm>
            <a:off x="8035488" y="6432890"/>
            <a:ext cx="83121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10" dirty="0">
                <a:latin typeface="Arial"/>
                <a:cs typeface="Arial"/>
              </a:rPr>
              <a:t>Valvontatoimi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44" name="object 50">
            <a:extLst>
              <a:ext uri="{FF2B5EF4-FFF2-40B4-BE49-F238E27FC236}">
                <a16:creationId xmlns:a16="http://schemas.microsoft.com/office/drawing/2014/main" id="{3AD43EA8-1F1D-481E-A11D-67506FF98131}"/>
              </a:ext>
            </a:extLst>
          </p:cNvPr>
          <p:cNvSpPr txBox="1"/>
          <p:nvPr/>
        </p:nvSpPr>
        <p:spPr>
          <a:xfrm>
            <a:off x="2498974" y="5008418"/>
            <a:ext cx="1219107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-10" dirty="0">
                <a:cs typeface="Arial"/>
              </a:rPr>
              <a:t>Kaupunginhallitus</a:t>
            </a:r>
            <a:endParaRPr sz="1200" dirty="0">
              <a:cs typeface="Arial"/>
            </a:endParaRPr>
          </a:p>
        </p:txBody>
      </p:sp>
      <p:sp>
        <p:nvSpPr>
          <p:cNvPr id="46" name="Vuokaaviosymboli: Vaihtoehtoinen käsittely 45">
            <a:extLst>
              <a:ext uri="{FF2B5EF4-FFF2-40B4-BE49-F238E27FC236}">
                <a16:creationId xmlns:a16="http://schemas.microsoft.com/office/drawing/2014/main" id="{E7E46C0B-19D9-4D05-85D1-A032C5889D1F}"/>
              </a:ext>
            </a:extLst>
          </p:cNvPr>
          <p:cNvSpPr/>
          <p:nvPr/>
        </p:nvSpPr>
        <p:spPr>
          <a:xfrm>
            <a:off x="4877275" y="3636663"/>
            <a:ext cx="2612689" cy="361024"/>
          </a:xfrm>
          <a:prstGeom prst="flowChartAlternateProcess">
            <a:avLst/>
          </a:prstGeom>
          <a:solidFill>
            <a:srgbClr val="DC07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Sivistystoimiala</a:t>
            </a:r>
          </a:p>
        </p:txBody>
      </p:sp>
      <p:sp>
        <p:nvSpPr>
          <p:cNvPr id="47" name="Vuokaaviosymboli: Vaihtoehtoinen käsittely 46">
            <a:extLst>
              <a:ext uri="{FF2B5EF4-FFF2-40B4-BE49-F238E27FC236}">
                <a16:creationId xmlns:a16="http://schemas.microsoft.com/office/drawing/2014/main" id="{49D57AD0-27AF-4877-A761-62AB286EB4C2}"/>
              </a:ext>
            </a:extLst>
          </p:cNvPr>
          <p:cNvSpPr/>
          <p:nvPr/>
        </p:nvSpPr>
        <p:spPr>
          <a:xfrm>
            <a:off x="7702606" y="3635092"/>
            <a:ext cx="2612689" cy="361024"/>
          </a:xfrm>
          <a:prstGeom prst="flowChartAlternateProcess">
            <a:avLst/>
          </a:prstGeom>
          <a:solidFill>
            <a:srgbClr val="DC07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Elinvoimatoimiala</a:t>
            </a:r>
          </a:p>
        </p:txBody>
      </p:sp>
      <p:sp>
        <p:nvSpPr>
          <p:cNvPr id="48" name="Vuokaaviosymboli: Vaihtoehtoinen käsittely 47">
            <a:extLst>
              <a:ext uri="{FF2B5EF4-FFF2-40B4-BE49-F238E27FC236}">
                <a16:creationId xmlns:a16="http://schemas.microsoft.com/office/drawing/2014/main" id="{8D0296DF-B6AE-40BD-8876-8422AA1230B0}"/>
              </a:ext>
            </a:extLst>
          </p:cNvPr>
          <p:cNvSpPr/>
          <p:nvPr/>
        </p:nvSpPr>
        <p:spPr>
          <a:xfrm>
            <a:off x="8575437" y="1021548"/>
            <a:ext cx="2612689" cy="361024"/>
          </a:xfrm>
          <a:prstGeom prst="flowChartAlternateProcess">
            <a:avLst/>
          </a:prstGeom>
          <a:solidFill>
            <a:srgbClr val="331F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Tarkastuslautakunta</a:t>
            </a:r>
          </a:p>
        </p:txBody>
      </p:sp>
      <p:sp>
        <p:nvSpPr>
          <p:cNvPr id="49" name="Vuokaaviosymboli: Vaihtoehtoinen käsittely 48">
            <a:extLst>
              <a:ext uri="{FF2B5EF4-FFF2-40B4-BE49-F238E27FC236}">
                <a16:creationId xmlns:a16="http://schemas.microsoft.com/office/drawing/2014/main" id="{7784F3C0-1061-46EE-B064-E063C0ABA9F8}"/>
              </a:ext>
            </a:extLst>
          </p:cNvPr>
          <p:cNvSpPr/>
          <p:nvPr/>
        </p:nvSpPr>
        <p:spPr>
          <a:xfrm>
            <a:off x="8575437" y="1658676"/>
            <a:ext cx="2612689" cy="361024"/>
          </a:xfrm>
          <a:prstGeom prst="flowChartAlternateProcess">
            <a:avLst/>
          </a:prstGeom>
          <a:solidFill>
            <a:srgbClr val="331F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Keskusvaalilautakunta</a:t>
            </a:r>
          </a:p>
        </p:txBody>
      </p:sp>
      <p:cxnSp>
        <p:nvCxnSpPr>
          <p:cNvPr id="67" name="Suora yhdysviiva 66">
            <a:extLst>
              <a:ext uri="{FF2B5EF4-FFF2-40B4-BE49-F238E27FC236}">
                <a16:creationId xmlns:a16="http://schemas.microsoft.com/office/drawing/2014/main" id="{AFD2056B-14C8-4EA1-96A0-3E7F59E809F4}"/>
              </a:ext>
            </a:extLst>
          </p:cNvPr>
          <p:cNvCxnSpPr>
            <a:cxnSpLocks/>
            <a:stCxn id="10" idx="3"/>
            <a:endCxn id="48" idx="1"/>
          </p:cNvCxnSpPr>
          <p:nvPr/>
        </p:nvCxnSpPr>
        <p:spPr>
          <a:xfrm flipV="1">
            <a:off x="8096988" y="1202060"/>
            <a:ext cx="478449" cy="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uora yhdysviiva 70">
            <a:extLst>
              <a:ext uri="{FF2B5EF4-FFF2-40B4-BE49-F238E27FC236}">
                <a16:creationId xmlns:a16="http://schemas.microsoft.com/office/drawing/2014/main" id="{96A36CFC-0FFD-4456-A74D-43A640F52FD1}"/>
              </a:ext>
            </a:extLst>
          </p:cNvPr>
          <p:cNvCxnSpPr/>
          <p:nvPr/>
        </p:nvCxnSpPr>
        <p:spPr>
          <a:xfrm>
            <a:off x="2272683" y="13775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uora yhdysviiva 81">
            <a:extLst>
              <a:ext uri="{FF2B5EF4-FFF2-40B4-BE49-F238E27FC236}">
                <a16:creationId xmlns:a16="http://schemas.microsoft.com/office/drawing/2014/main" id="{1D77A9A4-745B-414F-9671-CAD33D9A7171}"/>
              </a:ext>
            </a:extLst>
          </p:cNvPr>
          <p:cNvCxnSpPr>
            <a:cxnSpLocks/>
            <a:endCxn id="6" idx="1"/>
          </p:cNvCxnSpPr>
          <p:nvPr/>
        </p:nvCxnSpPr>
        <p:spPr>
          <a:xfrm flipV="1">
            <a:off x="3009523" y="1909335"/>
            <a:ext cx="1702598" cy="143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uora yhdysviiva 97">
            <a:extLst>
              <a:ext uri="{FF2B5EF4-FFF2-40B4-BE49-F238E27FC236}">
                <a16:creationId xmlns:a16="http://schemas.microsoft.com/office/drawing/2014/main" id="{8605CC28-0EDC-4789-A975-236339B77317}"/>
              </a:ext>
            </a:extLst>
          </p:cNvPr>
          <p:cNvCxnSpPr>
            <a:cxnSpLocks/>
          </p:cNvCxnSpPr>
          <p:nvPr/>
        </p:nvCxnSpPr>
        <p:spPr>
          <a:xfrm flipV="1">
            <a:off x="6183621" y="2195597"/>
            <a:ext cx="0" cy="4505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uora yhdysviiva 100">
            <a:extLst>
              <a:ext uri="{FF2B5EF4-FFF2-40B4-BE49-F238E27FC236}">
                <a16:creationId xmlns:a16="http://schemas.microsoft.com/office/drawing/2014/main" id="{9C81CF6D-4FF5-4E76-B547-996454204366}"/>
              </a:ext>
            </a:extLst>
          </p:cNvPr>
          <p:cNvCxnSpPr>
            <a:cxnSpLocks/>
          </p:cNvCxnSpPr>
          <p:nvPr/>
        </p:nvCxnSpPr>
        <p:spPr>
          <a:xfrm flipH="1">
            <a:off x="6183621" y="1514908"/>
            <a:ext cx="1" cy="136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uora yhdysviiva 107">
            <a:extLst>
              <a:ext uri="{FF2B5EF4-FFF2-40B4-BE49-F238E27FC236}">
                <a16:creationId xmlns:a16="http://schemas.microsoft.com/office/drawing/2014/main" id="{BE1E030D-4379-4581-9E06-D52439D31D2E}"/>
              </a:ext>
            </a:extLst>
          </p:cNvPr>
          <p:cNvCxnSpPr>
            <a:cxnSpLocks/>
            <a:stCxn id="7" idx="2"/>
          </p:cNvCxnSpPr>
          <p:nvPr/>
        </p:nvCxnSpPr>
        <p:spPr>
          <a:xfrm flipH="1">
            <a:off x="6183621" y="3067880"/>
            <a:ext cx="4440" cy="5819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uora yhdysviiva 2">
            <a:extLst>
              <a:ext uri="{FF2B5EF4-FFF2-40B4-BE49-F238E27FC236}">
                <a16:creationId xmlns:a16="http://schemas.microsoft.com/office/drawing/2014/main" id="{637478BF-FE02-4BB1-B536-821B62BD1717}"/>
              </a:ext>
            </a:extLst>
          </p:cNvPr>
          <p:cNvCxnSpPr/>
          <p:nvPr/>
        </p:nvCxnSpPr>
        <p:spPr>
          <a:xfrm>
            <a:off x="2760955" y="381740"/>
            <a:ext cx="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A9ACCB73-B2B7-4F53-86D6-5914BA2E4DDD}"/>
              </a:ext>
            </a:extLst>
          </p:cNvPr>
          <p:cNvCxnSpPr/>
          <p:nvPr/>
        </p:nvCxnSpPr>
        <p:spPr>
          <a:xfrm>
            <a:off x="8840265" y="3429000"/>
            <a:ext cx="0" cy="206092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uora yhdysviiva 12">
            <a:extLst>
              <a:ext uri="{FF2B5EF4-FFF2-40B4-BE49-F238E27FC236}">
                <a16:creationId xmlns:a16="http://schemas.microsoft.com/office/drawing/2014/main" id="{AFE5354A-E659-4541-85D8-AA55E631336C}"/>
              </a:ext>
            </a:extLst>
          </p:cNvPr>
          <p:cNvCxnSpPr/>
          <p:nvPr/>
        </p:nvCxnSpPr>
        <p:spPr>
          <a:xfrm>
            <a:off x="3235914" y="3477636"/>
            <a:ext cx="22191" cy="24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uora yhdysviiva 82">
            <a:extLst>
              <a:ext uri="{FF2B5EF4-FFF2-40B4-BE49-F238E27FC236}">
                <a16:creationId xmlns:a16="http://schemas.microsoft.com/office/drawing/2014/main" id="{C804F32B-7D35-46DE-93BC-8E54EE15B06C}"/>
              </a:ext>
            </a:extLst>
          </p:cNvPr>
          <p:cNvCxnSpPr>
            <a:cxnSpLocks/>
          </p:cNvCxnSpPr>
          <p:nvPr/>
        </p:nvCxnSpPr>
        <p:spPr>
          <a:xfrm>
            <a:off x="3227736" y="3477636"/>
            <a:ext cx="0" cy="171944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Vuokaaviosymboli: Vaihtoehtoinen käsittely 65">
            <a:extLst>
              <a:ext uri="{FF2B5EF4-FFF2-40B4-BE49-F238E27FC236}">
                <a16:creationId xmlns:a16="http://schemas.microsoft.com/office/drawing/2014/main" id="{C277450A-ACC8-475C-B555-CB508A8508EA}"/>
              </a:ext>
            </a:extLst>
          </p:cNvPr>
          <p:cNvSpPr/>
          <p:nvPr/>
        </p:nvSpPr>
        <p:spPr>
          <a:xfrm>
            <a:off x="8575437" y="2217503"/>
            <a:ext cx="2612689" cy="361024"/>
          </a:xfrm>
          <a:prstGeom prst="flowChartAlternateProcess">
            <a:avLst/>
          </a:prstGeom>
          <a:solidFill>
            <a:srgbClr val="DC07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Henkilöstöjaosto</a:t>
            </a:r>
          </a:p>
        </p:txBody>
      </p:sp>
      <p:sp>
        <p:nvSpPr>
          <p:cNvPr id="68" name="Vuokaaviosymboli: Vaihtoehtoinen käsittely 67">
            <a:extLst>
              <a:ext uri="{FF2B5EF4-FFF2-40B4-BE49-F238E27FC236}">
                <a16:creationId xmlns:a16="http://schemas.microsoft.com/office/drawing/2014/main" id="{02B85DDF-B43B-4AD8-8EB1-44854DCDA63E}"/>
              </a:ext>
            </a:extLst>
          </p:cNvPr>
          <p:cNvSpPr/>
          <p:nvPr/>
        </p:nvSpPr>
        <p:spPr>
          <a:xfrm>
            <a:off x="8591137" y="2664020"/>
            <a:ext cx="2612689" cy="361024"/>
          </a:xfrm>
          <a:prstGeom prst="flowChartAlternateProcess">
            <a:avLst/>
          </a:prstGeom>
          <a:solidFill>
            <a:srgbClr val="DC07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/>
              <a:t>Konsernijaosto</a:t>
            </a:r>
            <a:endParaRPr lang="fi-FI" dirty="0"/>
          </a:p>
        </p:txBody>
      </p:sp>
      <p:cxnSp>
        <p:nvCxnSpPr>
          <p:cNvPr id="14" name="Yhdistin: Kulma 13">
            <a:extLst>
              <a:ext uri="{FF2B5EF4-FFF2-40B4-BE49-F238E27FC236}">
                <a16:creationId xmlns:a16="http://schemas.microsoft.com/office/drawing/2014/main" id="{C0C4623B-A0B6-4412-A1DB-AC23E868C55A}"/>
              </a:ext>
            </a:extLst>
          </p:cNvPr>
          <p:cNvCxnSpPr>
            <a:stCxn id="6" idx="3"/>
            <a:endCxn id="66" idx="1"/>
          </p:cNvCxnSpPr>
          <p:nvPr/>
        </p:nvCxnSpPr>
        <p:spPr>
          <a:xfrm>
            <a:off x="7519866" y="1909335"/>
            <a:ext cx="1055571" cy="48868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uora yhdysviiva 36">
            <a:extLst>
              <a:ext uri="{FF2B5EF4-FFF2-40B4-BE49-F238E27FC236}">
                <a16:creationId xmlns:a16="http://schemas.microsoft.com/office/drawing/2014/main" id="{EC085C7E-F2C2-434A-A6C3-A5AEE48A705E}"/>
              </a:ext>
            </a:extLst>
          </p:cNvPr>
          <p:cNvCxnSpPr>
            <a:cxnSpLocks/>
          </p:cNvCxnSpPr>
          <p:nvPr/>
        </p:nvCxnSpPr>
        <p:spPr>
          <a:xfrm>
            <a:off x="8043255" y="2396205"/>
            <a:ext cx="0" cy="4483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uora yhdysviiva 38">
            <a:extLst>
              <a:ext uri="{FF2B5EF4-FFF2-40B4-BE49-F238E27FC236}">
                <a16:creationId xmlns:a16="http://schemas.microsoft.com/office/drawing/2014/main" id="{2DEDC1FD-551F-4D59-A33A-30D3F73936D8}"/>
              </a:ext>
            </a:extLst>
          </p:cNvPr>
          <p:cNvCxnSpPr>
            <a:endCxn id="68" idx="1"/>
          </p:cNvCxnSpPr>
          <p:nvPr/>
        </p:nvCxnSpPr>
        <p:spPr>
          <a:xfrm>
            <a:off x="8047651" y="2844532"/>
            <a:ext cx="5434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Vuokaaviosymboli: Vaihtoehtoinen käsittely 68">
            <a:extLst>
              <a:ext uri="{FF2B5EF4-FFF2-40B4-BE49-F238E27FC236}">
                <a16:creationId xmlns:a16="http://schemas.microsoft.com/office/drawing/2014/main" id="{6582558F-B760-4B14-92E9-DCD2B2E5F2CC}"/>
              </a:ext>
            </a:extLst>
          </p:cNvPr>
          <p:cNvSpPr/>
          <p:nvPr/>
        </p:nvSpPr>
        <p:spPr>
          <a:xfrm>
            <a:off x="10652466" y="6314384"/>
            <a:ext cx="923031" cy="423702"/>
          </a:xfrm>
          <a:prstGeom prst="flowChartAlternateProcess">
            <a:avLst/>
          </a:prstGeom>
          <a:solidFill>
            <a:srgbClr val="DC07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Valvonta-</a:t>
            </a:r>
          </a:p>
          <a:p>
            <a:pPr algn="ctr"/>
            <a:r>
              <a:rPr lang="fi-FI" sz="1400" dirty="0"/>
              <a:t>jaosto</a:t>
            </a:r>
          </a:p>
        </p:txBody>
      </p:sp>
      <p:cxnSp>
        <p:nvCxnSpPr>
          <p:cNvPr id="4" name="Suora yhdysviiva 3">
            <a:extLst>
              <a:ext uri="{FF2B5EF4-FFF2-40B4-BE49-F238E27FC236}">
                <a16:creationId xmlns:a16="http://schemas.microsoft.com/office/drawing/2014/main" id="{F00CCAF5-0591-4A15-A53B-A8200E0D8E8F}"/>
              </a:ext>
            </a:extLst>
          </p:cNvPr>
          <p:cNvCxnSpPr>
            <a:cxnSpLocks/>
          </p:cNvCxnSpPr>
          <p:nvPr/>
        </p:nvCxnSpPr>
        <p:spPr>
          <a:xfrm>
            <a:off x="10336338" y="6533271"/>
            <a:ext cx="2950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Vuokaaviosymboli: Vaihtoehtoinen käsittely 28">
            <a:extLst>
              <a:ext uri="{FF2B5EF4-FFF2-40B4-BE49-F238E27FC236}">
                <a16:creationId xmlns:a16="http://schemas.microsoft.com/office/drawing/2014/main" id="{FF077F44-C5C7-3C23-514E-8C38196454E3}"/>
              </a:ext>
            </a:extLst>
          </p:cNvPr>
          <p:cNvSpPr/>
          <p:nvPr/>
        </p:nvSpPr>
        <p:spPr>
          <a:xfrm>
            <a:off x="1968835" y="4481929"/>
            <a:ext cx="2612689" cy="361024"/>
          </a:xfrm>
          <a:prstGeom prst="flowChartAlternateProcess">
            <a:avLst/>
          </a:prstGeom>
          <a:solidFill>
            <a:srgbClr val="FDED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36" name="object 30">
            <a:extLst>
              <a:ext uri="{FF2B5EF4-FFF2-40B4-BE49-F238E27FC236}">
                <a16:creationId xmlns:a16="http://schemas.microsoft.com/office/drawing/2014/main" id="{D679FC43-64B2-A8AC-B67F-A581E56FFEE4}"/>
              </a:ext>
            </a:extLst>
          </p:cNvPr>
          <p:cNvSpPr txBox="1"/>
          <p:nvPr/>
        </p:nvSpPr>
        <p:spPr>
          <a:xfrm>
            <a:off x="2498973" y="4549263"/>
            <a:ext cx="187716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i-FI" sz="1200" b="1" spc="-10" dirty="0">
                <a:solidFill>
                  <a:schemeClr val="tx2"/>
                </a:solidFill>
                <a:cs typeface="Arial"/>
              </a:rPr>
              <a:t>Työllisyysalueen lautakunta</a:t>
            </a:r>
          </a:p>
        </p:txBody>
      </p:sp>
      <p:sp>
        <p:nvSpPr>
          <p:cNvPr id="78" name="Vuokaaviosymboli: Vaihtoehtoinen käsittely 77">
            <a:extLst>
              <a:ext uri="{FF2B5EF4-FFF2-40B4-BE49-F238E27FC236}">
                <a16:creationId xmlns:a16="http://schemas.microsoft.com/office/drawing/2014/main" id="{9DB7445B-B3E3-A94E-AE4B-7EC1C7860021}"/>
              </a:ext>
            </a:extLst>
          </p:cNvPr>
          <p:cNvSpPr/>
          <p:nvPr/>
        </p:nvSpPr>
        <p:spPr>
          <a:xfrm>
            <a:off x="7761625" y="4550735"/>
            <a:ext cx="2578544" cy="361024"/>
          </a:xfrm>
          <a:prstGeom prst="flowChartAlternateProcess">
            <a:avLst/>
          </a:prstGeom>
          <a:solidFill>
            <a:srgbClr val="FDED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79" name="object 30">
            <a:extLst>
              <a:ext uri="{FF2B5EF4-FFF2-40B4-BE49-F238E27FC236}">
                <a16:creationId xmlns:a16="http://schemas.microsoft.com/office/drawing/2014/main" id="{E78AEA0B-A4C2-099B-25AF-2D5FC1BF3FDB}"/>
              </a:ext>
            </a:extLst>
          </p:cNvPr>
          <p:cNvSpPr txBox="1"/>
          <p:nvPr/>
        </p:nvSpPr>
        <p:spPr>
          <a:xfrm>
            <a:off x="8037703" y="4623710"/>
            <a:ext cx="1673533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i-FI" sz="1200" b="1" spc="-10" dirty="0">
                <a:solidFill>
                  <a:schemeClr val="tx2"/>
                </a:solidFill>
                <a:cs typeface="Arial"/>
              </a:rPr>
              <a:t>Liikelaitoksen johtokunta</a:t>
            </a:r>
          </a:p>
        </p:txBody>
      </p:sp>
      <p:sp>
        <p:nvSpPr>
          <p:cNvPr id="81" name="object 30">
            <a:extLst>
              <a:ext uri="{FF2B5EF4-FFF2-40B4-BE49-F238E27FC236}">
                <a16:creationId xmlns:a16="http://schemas.microsoft.com/office/drawing/2014/main" id="{85FD6E2C-E170-3971-D111-4D246FFEC2A0}"/>
              </a:ext>
            </a:extLst>
          </p:cNvPr>
          <p:cNvSpPr txBox="1"/>
          <p:nvPr/>
        </p:nvSpPr>
        <p:spPr>
          <a:xfrm>
            <a:off x="8934170" y="3270913"/>
            <a:ext cx="138112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i-FI" sz="1200" b="1" spc="-10" dirty="0">
                <a:solidFill>
                  <a:schemeClr val="bg1"/>
                </a:solidFill>
                <a:cs typeface="Arial"/>
              </a:rPr>
              <a:t>Elinvoimalautakunta</a:t>
            </a:r>
            <a:endParaRPr sz="12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03" name="Vuokaaviosymboli: Vaihtoehtoinen käsittely 102">
            <a:extLst>
              <a:ext uri="{FF2B5EF4-FFF2-40B4-BE49-F238E27FC236}">
                <a16:creationId xmlns:a16="http://schemas.microsoft.com/office/drawing/2014/main" id="{3E4DC704-0D1D-3631-1363-41973B3F33CB}"/>
              </a:ext>
            </a:extLst>
          </p:cNvPr>
          <p:cNvSpPr/>
          <p:nvPr/>
        </p:nvSpPr>
        <p:spPr>
          <a:xfrm>
            <a:off x="611504" y="3875928"/>
            <a:ext cx="1303386" cy="1441411"/>
          </a:xfrm>
          <a:prstGeom prst="flowChartAlternateProcess">
            <a:avLst/>
          </a:prstGeom>
          <a:solidFill>
            <a:srgbClr val="FDEDF5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tx2"/>
                </a:solidFill>
              </a:rPr>
              <a:t>Eteläisen Keski-Suomen työllisyysalue 1.1.2025</a:t>
            </a:r>
          </a:p>
        </p:txBody>
      </p:sp>
    </p:spTree>
    <p:extLst>
      <p:ext uri="{BB962C8B-B14F-4D97-AF65-F5344CB8AC3E}">
        <p14:creationId xmlns:p14="http://schemas.microsoft.com/office/powerpoint/2010/main" val="3920542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55</Words>
  <Application>Microsoft Office PowerPoint</Application>
  <PresentationFormat>Laajakuva</PresentationFormat>
  <Paragraphs>37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Laura Walden</dc:creator>
  <cp:lastModifiedBy>Heidi Hakonen</cp:lastModifiedBy>
  <cp:revision>8</cp:revision>
  <dcterms:created xsi:type="dcterms:W3CDTF">2023-01-30T14:24:57Z</dcterms:created>
  <dcterms:modified xsi:type="dcterms:W3CDTF">2025-02-13T11:26:53Z</dcterms:modified>
</cp:coreProperties>
</file>